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32"/>
  </p:notesMasterIdLst>
  <p:handoutMasterIdLst>
    <p:handoutMasterId r:id="rId33"/>
  </p:handoutMasterIdLst>
  <p:sldIdLst>
    <p:sldId id="259" r:id="rId2"/>
    <p:sldId id="264" r:id="rId3"/>
    <p:sldId id="267" r:id="rId4"/>
    <p:sldId id="266" r:id="rId5"/>
    <p:sldId id="268" r:id="rId6"/>
    <p:sldId id="274" r:id="rId7"/>
    <p:sldId id="269" r:id="rId8"/>
    <p:sldId id="270" r:id="rId9"/>
    <p:sldId id="271" r:id="rId10"/>
    <p:sldId id="275" r:id="rId11"/>
    <p:sldId id="273" r:id="rId12"/>
    <p:sldId id="276" r:id="rId13"/>
    <p:sldId id="278" r:id="rId14"/>
    <p:sldId id="279" r:id="rId15"/>
    <p:sldId id="277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6" r:id="rId27"/>
    <p:sldId id="292" r:id="rId28"/>
    <p:sldId id="293" r:id="rId29"/>
    <p:sldId id="294" r:id="rId30"/>
    <p:sldId id="295" r:id="rId3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84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69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1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4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513A4A92-07FF-40AD-9E39-1FBAFAFE4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892" y="332656"/>
            <a:ext cx="9220200" cy="1016000"/>
          </a:xfrm>
        </p:spPr>
        <p:txBody>
          <a:bodyPr>
            <a:normAutofit/>
          </a:bodyPr>
          <a:lstStyle/>
          <a:p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9E83B-28D0-447B-96D9-488AA4DDC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27" y="2564904"/>
            <a:ext cx="8639970" cy="41764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3A99B2-3D1D-49B1-8DFD-5EBF6D148591}"/>
              </a:ext>
            </a:extLst>
          </p:cNvPr>
          <p:cNvSpPr txBox="1"/>
          <p:nvPr/>
        </p:nvSpPr>
        <p:spPr>
          <a:xfrm>
            <a:off x="2782044" y="1196752"/>
            <a:ext cx="61926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Introducing the Mechanism of choice for all your smaller pieces of wood that are too beautiful too throw away!</a:t>
            </a:r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413892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017815-CD54-48B8-A737-F950B427E39B}"/>
              </a:ext>
            </a:extLst>
          </p:cNvPr>
          <p:cNvSpPr txBox="1"/>
          <p:nvPr/>
        </p:nvSpPr>
        <p:spPr>
          <a:xfrm>
            <a:off x="76200" y="1290362"/>
            <a:ext cx="501429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Use Shop made Recess Cutting Tool to cut recess inside for clips of mechanism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AE4F66-8A2F-4216-AB88-CA5274256FB1}"/>
              </a:ext>
            </a:extLst>
          </p:cNvPr>
          <p:cNvSpPr txBox="1"/>
          <p:nvPr/>
        </p:nvSpPr>
        <p:spPr>
          <a:xfrm>
            <a:off x="261764" y="5348831"/>
            <a:ext cx="4752528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 </a:t>
            </a:r>
            <a:r>
              <a:rPr lang="en-ZA" b="1" u="sng" dirty="0">
                <a:solidFill>
                  <a:srgbClr val="FFFF00"/>
                </a:solidFill>
              </a:rPr>
              <a:t>Commercial!!</a:t>
            </a: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Recess Cutting tool For Sale at R590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42D141-1C5C-4FF6-8204-2082A63923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4"/>
          <a:stretch/>
        </p:blipFill>
        <p:spPr>
          <a:xfrm>
            <a:off x="7102524" y="2381108"/>
            <a:ext cx="1926891" cy="20957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C39C85-DE65-41E3-9101-D786A9407E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92" y="1277144"/>
            <a:ext cx="7040510" cy="52803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F81EDA-DB76-459C-9A04-AE0286A2A83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9"/>
          <a:stretch/>
        </p:blipFill>
        <p:spPr>
          <a:xfrm>
            <a:off x="1116980" y="2404919"/>
            <a:ext cx="2676083" cy="288241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A4C774-4A38-44BC-8678-181F39B556FA}"/>
              </a:ext>
            </a:extLst>
          </p:cNvPr>
          <p:cNvCxnSpPr/>
          <p:nvPr/>
        </p:nvCxnSpPr>
        <p:spPr>
          <a:xfrm flipV="1">
            <a:off x="2349996" y="3917336"/>
            <a:ext cx="233350" cy="5595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E9733A7-3786-423B-9810-AA0147FB85CE}"/>
              </a:ext>
            </a:extLst>
          </p:cNvPr>
          <p:cNvSpPr txBox="1"/>
          <p:nvPr/>
        </p:nvSpPr>
        <p:spPr>
          <a:xfrm>
            <a:off x="1629916" y="4420447"/>
            <a:ext cx="1440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Recess</a:t>
            </a:r>
          </a:p>
        </p:txBody>
      </p:sp>
    </p:spTree>
    <p:extLst>
      <p:ext uri="{BB962C8B-B14F-4D97-AF65-F5344CB8AC3E}">
        <p14:creationId xmlns:p14="http://schemas.microsoft.com/office/powerpoint/2010/main" val="11801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23D1C8-94F6-4AFF-A02C-F8670B803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" y="2325436"/>
            <a:ext cx="5832648" cy="43744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A6A04E-3FB5-44D0-9589-B8DAC426F3E8}"/>
              </a:ext>
            </a:extLst>
          </p:cNvPr>
          <p:cNvSpPr txBox="1"/>
          <p:nvPr/>
        </p:nvSpPr>
        <p:spPr>
          <a:xfrm>
            <a:off x="-280829" y="2111867"/>
            <a:ext cx="626469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Reverse and chuck body on lathe; remove spigot from top part of  the</a:t>
            </a: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 body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6B486E-BA40-4AC3-8CA0-0BC16E6982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428" y="2296533"/>
            <a:ext cx="5871185" cy="44033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C344D4-6857-4F60-88C5-330BF3A68B0C}"/>
              </a:ext>
            </a:extLst>
          </p:cNvPr>
          <p:cNvSpPr txBox="1"/>
          <p:nvPr/>
        </p:nvSpPr>
        <p:spPr>
          <a:xfrm>
            <a:off x="7318548" y="2140770"/>
            <a:ext cx="34563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Clean up to show the 25mm hole</a:t>
            </a:r>
          </a:p>
        </p:txBody>
      </p:sp>
    </p:spTree>
    <p:extLst>
      <p:ext uri="{BB962C8B-B14F-4D97-AF65-F5344CB8AC3E}">
        <p14:creationId xmlns:p14="http://schemas.microsoft.com/office/powerpoint/2010/main" val="18701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52C13-8C07-4938-A150-57862CF36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33" y="1077910"/>
            <a:ext cx="7706787" cy="57800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7A6790-E972-4737-A04B-E3F23391A975}"/>
              </a:ext>
            </a:extLst>
          </p:cNvPr>
          <p:cNvSpPr txBox="1"/>
          <p:nvPr/>
        </p:nvSpPr>
        <p:spPr>
          <a:xfrm>
            <a:off x="2023427" y="1077910"/>
            <a:ext cx="792088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Use MillDrill to enlarge the 25mm hole (for spice reservoir). Drill to a position where front cutter meets bottom cavity previously cut</a:t>
            </a:r>
          </a:p>
        </p:txBody>
      </p:sp>
    </p:spTree>
    <p:extLst>
      <p:ext uri="{BB962C8B-B14F-4D97-AF65-F5344CB8AC3E}">
        <p14:creationId xmlns:p14="http://schemas.microsoft.com/office/powerpoint/2010/main" val="289680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E3B82-3C04-43F8-9FAE-4F64918D9D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04" y="1232756"/>
            <a:ext cx="7056784" cy="52925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D6394F-9416-4376-A5DF-208620C1E726}"/>
              </a:ext>
            </a:extLst>
          </p:cNvPr>
          <p:cNvSpPr txBox="1"/>
          <p:nvPr/>
        </p:nvSpPr>
        <p:spPr>
          <a:xfrm>
            <a:off x="1125860" y="2215207"/>
            <a:ext cx="184731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D11F14-6B6B-45C0-89D0-7B2F9399AF8F}"/>
              </a:ext>
            </a:extLst>
          </p:cNvPr>
          <p:cNvSpPr txBox="1"/>
          <p:nvPr/>
        </p:nvSpPr>
        <p:spPr>
          <a:xfrm>
            <a:off x="2167443" y="1245710"/>
            <a:ext cx="76328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u="sng" dirty="0">
                <a:solidFill>
                  <a:srgbClr val="FFFF00"/>
                </a:solidFill>
              </a:rPr>
              <a:t>Drilling the Top</a:t>
            </a:r>
          </a:p>
          <a:p>
            <a:pPr algn="ctr"/>
            <a:endParaRPr lang="en-ZA" b="1" u="sng" dirty="0">
              <a:solidFill>
                <a:srgbClr val="FFFF00"/>
              </a:solidFill>
            </a:endParaRP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Drill 19mm (3/4”) hole &gt;25mm deep into Top</a:t>
            </a:r>
          </a:p>
        </p:txBody>
      </p:sp>
    </p:spTree>
    <p:extLst>
      <p:ext uri="{BB962C8B-B14F-4D97-AF65-F5344CB8AC3E}">
        <p14:creationId xmlns:p14="http://schemas.microsoft.com/office/powerpoint/2010/main" val="360941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ABF259-67B9-4EC5-A259-B30B171C1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163" y="1851812"/>
            <a:ext cx="5733256" cy="42999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71A187-8761-4AB3-B006-168A83CCE2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51799" y="1708508"/>
            <a:ext cx="5822238" cy="43666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557730-A2CB-44F6-B323-616B8143FE01}"/>
              </a:ext>
            </a:extLst>
          </p:cNvPr>
          <p:cNvSpPr txBox="1"/>
          <p:nvPr/>
        </p:nvSpPr>
        <p:spPr>
          <a:xfrm>
            <a:off x="1053852" y="1334406"/>
            <a:ext cx="892899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Use Recess Cutting Tool to cut the recess for the clips of the Driver to fit in.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EF0DCE-EF28-4D2F-BBA4-42F0447C937E}"/>
              </a:ext>
            </a:extLst>
          </p:cNvPr>
          <p:cNvCxnSpPr/>
          <p:nvPr/>
        </p:nvCxnSpPr>
        <p:spPr>
          <a:xfrm>
            <a:off x="1373767" y="2276872"/>
            <a:ext cx="1120245" cy="17249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20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03F7CE-0AD3-444A-99BD-623886BD38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6" y="1412776"/>
            <a:ext cx="7164288" cy="53732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9579A8-1F77-45B6-AD9A-38B73B87240B}"/>
              </a:ext>
            </a:extLst>
          </p:cNvPr>
          <p:cNvSpPr txBox="1"/>
          <p:nvPr/>
        </p:nvSpPr>
        <p:spPr>
          <a:xfrm>
            <a:off x="102855" y="1419193"/>
            <a:ext cx="734481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Turn spigot of top part smaller till it fits snugly</a:t>
            </a: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inside the top opening of the body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03302F-0ED9-40F1-A618-50FC90685084}"/>
              </a:ext>
            </a:extLst>
          </p:cNvPr>
          <p:cNvCxnSpPr/>
          <p:nvPr/>
        </p:nvCxnSpPr>
        <p:spPr>
          <a:xfrm>
            <a:off x="3142084" y="2276872"/>
            <a:ext cx="0" cy="18225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EAC091E-99E5-4075-8E92-58323C82C6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2564" y="2337778"/>
            <a:ext cx="4749060" cy="356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6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59FE9-6A7C-454D-8E3D-75CBC170F9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743" y="1268760"/>
            <a:ext cx="6804248" cy="51031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682D3C-6520-4D23-9236-CA9EC4CF3AA4}"/>
              </a:ext>
            </a:extLst>
          </p:cNvPr>
          <p:cNvSpPr txBox="1"/>
          <p:nvPr/>
        </p:nvSpPr>
        <p:spPr>
          <a:xfrm>
            <a:off x="2998069" y="1455167"/>
            <a:ext cx="638792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Line up top and bottom to start designing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6DB72-6BC1-40FD-9569-08C5E7A59D80}"/>
              </a:ext>
            </a:extLst>
          </p:cNvPr>
          <p:cNvSpPr txBox="1"/>
          <p:nvPr/>
        </p:nvSpPr>
        <p:spPr>
          <a:xfrm>
            <a:off x="4726260" y="2351353"/>
            <a:ext cx="47525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400" b="1" dirty="0">
                <a:solidFill>
                  <a:srgbClr val="FFFF00"/>
                </a:solidFill>
              </a:rPr>
              <a:t>Remove bottom spigot – use a revolving centre in tailstock that fits inside body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6E5DECE-6DC7-41CE-8CF2-8F21CF7E3D05}"/>
              </a:ext>
            </a:extLst>
          </p:cNvPr>
          <p:cNvCxnSpPr/>
          <p:nvPr/>
        </p:nvCxnSpPr>
        <p:spPr>
          <a:xfrm flipH="1">
            <a:off x="7102524" y="2852936"/>
            <a:ext cx="7200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89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54271A-7DBA-4704-B1DD-7E05EE638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88" y="1124744"/>
            <a:ext cx="7345792" cy="55093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C1046D-250C-4FBE-AEC1-0BFFF356CF78}"/>
              </a:ext>
            </a:extLst>
          </p:cNvPr>
          <p:cNvSpPr txBox="1"/>
          <p:nvPr/>
        </p:nvSpPr>
        <p:spPr>
          <a:xfrm>
            <a:off x="4222204" y="1348656"/>
            <a:ext cx="3744416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Design to your heart’s delight!</a:t>
            </a:r>
          </a:p>
        </p:txBody>
      </p:sp>
    </p:spTree>
    <p:extLst>
      <p:ext uri="{BB962C8B-B14F-4D97-AF65-F5344CB8AC3E}">
        <p14:creationId xmlns:p14="http://schemas.microsoft.com/office/powerpoint/2010/main" val="238365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BCAA5-0604-40BF-A396-388EA6A4A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62" y="1120053"/>
            <a:ext cx="7591097" cy="56933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282F6A-44FF-4E91-A470-0888E5CE64FD}"/>
              </a:ext>
            </a:extLst>
          </p:cNvPr>
          <p:cNvSpPr txBox="1"/>
          <p:nvPr/>
        </p:nvSpPr>
        <p:spPr>
          <a:xfrm>
            <a:off x="2566020" y="1401911"/>
            <a:ext cx="66967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Sand through all the grits from 80 to 400</a:t>
            </a:r>
          </a:p>
        </p:txBody>
      </p:sp>
    </p:spTree>
    <p:extLst>
      <p:ext uri="{BB962C8B-B14F-4D97-AF65-F5344CB8AC3E}">
        <p14:creationId xmlns:p14="http://schemas.microsoft.com/office/powerpoint/2010/main" val="161384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50F8D0-F110-4A51-AC6B-1339A9865A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68252" y="1124744"/>
            <a:ext cx="7452320" cy="5589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C863F8-37DD-4D1C-ACFA-C74849FB5155}"/>
              </a:ext>
            </a:extLst>
          </p:cNvPr>
          <p:cNvSpPr txBox="1"/>
          <p:nvPr/>
        </p:nvSpPr>
        <p:spPr>
          <a:xfrm>
            <a:off x="2368252" y="1433269"/>
            <a:ext cx="75425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Apply 3 layers of 50/50% mix of Sanding Sealer and Thinners. Wipe on only when stationary.</a:t>
            </a:r>
          </a:p>
        </p:txBody>
      </p:sp>
    </p:spTree>
    <p:extLst>
      <p:ext uri="{BB962C8B-B14F-4D97-AF65-F5344CB8AC3E}">
        <p14:creationId xmlns:p14="http://schemas.microsoft.com/office/powerpoint/2010/main" val="275502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513A4A92-07FF-40AD-9E39-1FBAFAFE4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892" y="332656"/>
            <a:ext cx="9220200" cy="1016000"/>
          </a:xfrm>
        </p:spPr>
        <p:txBody>
          <a:bodyPr>
            <a:normAutofit/>
          </a:bodyPr>
          <a:lstStyle/>
          <a:p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4B14A0-1FBB-4EFA-AF3B-63CD92E02282}"/>
              </a:ext>
            </a:extLst>
          </p:cNvPr>
          <p:cNvSpPr txBox="1"/>
          <p:nvPr/>
        </p:nvSpPr>
        <p:spPr>
          <a:xfrm>
            <a:off x="3862164" y="1056268"/>
            <a:ext cx="410445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3200" b="1" u="sng" dirty="0">
                <a:solidFill>
                  <a:srgbClr val="FFFF00"/>
                </a:solidFill>
              </a:rPr>
              <a:t>End Product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C49C94-C45B-4704-B1E6-70CF89DB7A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74678" y="2264225"/>
            <a:ext cx="5322461" cy="39918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21B55C-6252-4180-B74A-810EED8D88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67447" y="2318679"/>
            <a:ext cx="5264755" cy="38138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EEBE1B-1094-4285-94F9-4553F205165F}"/>
              </a:ext>
            </a:extLst>
          </p:cNvPr>
          <p:cNvSpPr txBox="1"/>
          <p:nvPr/>
        </p:nvSpPr>
        <p:spPr>
          <a:xfrm>
            <a:off x="3346256" y="1678918"/>
            <a:ext cx="30963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u="sng" dirty="0">
                <a:solidFill>
                  <a:srgbClr val="FF0000"/>
                </a:solidFill>
              </a:rPr>
              <a:t>Selling at R160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1365F-CC0E-4760-9A48-ABEF8BD71819}"/>
              </a:ext>
            </a:extLst>
          </p:cNvPr>
          <p:cNvSpPr txBox="1"/>
          <p:nvPr/>
        </p:nvSpPr>
        <p:spPr>
          <a:xfrm>
            <a:off x="3312298" y="5906154"/>
            <a:ext cx="36272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One FREE for every 10 ordered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6708A6-94F7-4ECF-A406-83EC48B2651F}"/>
              </a:ext>
            </a:extLst>
          </p:cNvPr>
          <p:cNvSpPr txBox="1"/>
          <p:nvPr/>
        </p:nvSpPr>
        <p:spPr>
          <a:xfrm>
            <a:off x="841002" y="6026221"/>
            <a:ext cx="23762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1400" b="1" dirty="0">
                <a:solidFill>
                  <a:srgbClr val="FFFF00"/>
                </a:solidFill>
              </a:rPr>
              <a:t>120mm  high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A6D997-60EC-4F90-AA64-EAB3893C85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50073" y="2708322"/>
            <a:ext cx="3267482" cy="24506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96D9F9C-47EE-4F14-83D3-1A95BC5E5648}"/>
              </a:ext>
            </a:extLst>
          </p:cNvPr>
          <p:cNvSpPr txBox="1"/>
          <p:nvPr/>
        </p:nvSpPr>
        <p:spPr>
          <a:xfrm>
            <a:off x="8874831" y="5795388"/>
            <a:ext cx="23042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endParaRPr lang="en-Z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534548-EFFE-498D-AF7A-AACE808AB9AC}"/>
              </a:ext>
            </a:extLst>
          </p:cNvPr>
          <p:cNvSpPr txBox="1"/>
          <p:nvPr/>
        </p:nvSpPr>
        <p:spPr>
          <a:xfrm>
            <a:off x="7006768" y="4725144"/>
            <a:ext cx="23042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1600" b="1" dirty="0">
                <a:solidFill>
                  <a:srgbClr val="FFFF00"/>
                </a:solidFill>
              </a:rPr>
              <a:t>90mm  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43135F-077E-46D5-B405-4A20316EAE4F}"/>
              </a:ext>
            </a:extLst>
          </p:cNvPr>
          <p:cNvSpPr txBox="1"/>
          <p:nvPr/>
        </p:nvSpPr>
        <p:spPr>
          <a:xfrm>
            <a:off x="5806380" y="5126573"/>
            <a:ext cx="8640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1400" b="1" dirty="0">
                <a:solidFill>
                  <a:srgbClr val="FFFF00"/>
                </a:solidFill>
              </a:rPr>
              <a:t>Grinder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4E567-1D07-4C46-B2BC-E51EEBEF860B}"/>
              </a:ext>
            </a:extLst>
          </p:cNvPr>
          <p:cNvSpPr txBox="1"/>
          <p:nvPr/>
        </p:nvSpPr>
        <p:spPr>
          <a:xfrm>
            <a:off x="5626360" y="2603123"/>
            <a:ext cx="12241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1400" b="1" dirty="0">
                <a:solidFill>
                  <a:srgbClr val="FFFF00"/>
                </a:solidFill>
              </a:rPr>
              <a:t>Driver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B960475-D5C0-4EC7-99D5-271BD5F47E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81984" y="2169341"/>
            <a:ext cx="4987311" cy="280536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11771C2-EC4F-46A6-ADEC-E7BF10380729}"/>
              </a:ext>
            </a:extLst>
          </p:cNvPr>
          <p:cNvSpPr txBox="1"/>
          <p:nvPr/>
        </p:nvSpPr>
        <p:spPr>
          <a:xfrm>
            <a:off x="9766226" y="5450546"/>
            <a:ext cx="225941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chemeClr val="bg1"/>
                </a:solidFill>
              </a:rPr>
              <a:t>120mm  high</a:t>
            </a:r>
          </a:p>
        </p:txBody>
      </p:sp>
    </p:spTree>
    <p:extLst>
      <p:ext uri="{BB962C8B-B14F-4D97-AF65-F5344CB8AC3E}">
        <p14:creationId xmlns:p14="http://schemas.microsoft.com/office/powerpoint/2010/main" val="297657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7A3ED-77D4-43EE-8DDD-F41163939B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691" y="980728"/>
            <a:ext cx="7740352" cy="5805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820B7C-DBA2-4EA2-AA1B-FAA449B964A8}"/>
              </a:ext>
            </a:extLst>
          </p:cNvPr>
          <p:cNvSpPr txBox="1"/>
          <p:nvPr/>
        </p:nvSpPr>
        <p:spPr>
          <a:xfrm>
            <a:off x="4222204" y="1394657"/>
            <a:ext cx="4968552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Make a “Jam Chuck” to fit the 19mm (3/4”) hole of the Top</a:t>
            </a:r>
          </a:p>
        </p:txBody>
      </p:sp>
    </p:spTree>
    <p:extLst>
      <p:ext uri="{BB962C8B-B14F-4D97-AF65-F5344CB8AC3E}">
        <p14:creationId xmlns:p14="http://schemas.microsoft.com/office/powerpoint/2010/main" val="202006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691E54-5E39-4B75-A0CB-0708F2900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8" y="1734379"/>
            <a:ext cx="6012160" cy="45091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B9393B-BB85-4850-AD72-5D9FD5D2FD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81740" y="1734379"/>
            <a:ext cx="5807085" cy="44777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C1E873-79B9-4C88-994C-828E7E2C253E}"/>
              </a:ext>
            </a:extLst>
          </p:cNvPr>
          <p:cNvSpPr txBox="1"/>
          <p:nvPr/>
        </p:nvSpPr>
        <p:spPr>
          <a:xfrm>
            <a:off x="69094" y="2020198"/>
            <a:ext cx="601216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Mount Top  on “Jam Chuck”, support with live centre and finish shape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A93724-2AA4-4DBD-BD88-5E21F0205282}"/>
              </a:ext>
            </a:extLst>
          </p:cNvPr>
          <p:cNvSpPr txBox="1"/>
          <p:nvPr/>
        </p:nvSpPr>
        <p:spPr>
          <a:xfrm>
            <a:off x="6152934" y="2020198"/>
            <a:ext cx="62646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Sand and finish with Sanding Sealer mix</a:t>
            </a:r>
          </a:p>
        </p:txBody>
      </p:sp>
    </p:spTree>
    <p:extLst>
      <p:ext uri="{BB962C8B-B14F-4D97-AF65-F5344CB8AC3E}">
        <p14:creationId xmlns:p14="http://schemas.microsoft.com/office/powerpoint/2010/main" val="67902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413892" y="97451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50A454-732E-454F-ABA2-6587643799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26863" y="1704031"/>
            <a:ext cx="5829266" cy="4371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28F3FA-9A7D-4D49-953E-173D91A581A0}"/>
              </a:ext>
            </a:extLst>
          </p:cNvPr>
          <p:cNvSpPr txBox="1"/>
          <p:nvPr/>
        </p:nvSpPr>
        <p:spPr>
          <a:xfrm>
            <a:off x="5054" y="986245"/>
            <a:ext cx="43719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800" b="1" dirty="0">
                <a:solidFill>
                  <a:srgbClr val="FFFF00"/>
                </a:solidFill>
              </a:rPr>
              <a:t>Tap mechanism into position with a shop made “Tap Tool” and “Stem Guide”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5A54A4-8803-4C73-93A4-549C7EC73C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48874" y="1971888"/>
            <a:ext cx="4719786" cy="38362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61422B-DF33-4F28-8F32-1DEF89687AC8}"/>
              </a:ext>
            </a:extLst>
          </p:cNvPr>
          <p:cNvSpPr txBox="1"/>
          <p:nvPr/>
        </p:nvSpPr>
        <p:spPr>
          <a:xfrm>
            <a:off x="4619681" y="1628800"/>
            <a:ext cx="352861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Tap Driver in position with a mallet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BFC0D6-6A92-4711-8CCC-6F51A0C8BE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72176" y="2094882"/>
            <a:ext cx="4719786" cy="35398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0FF77A-0110-482A-B360-B7E91ADBB182}"/>
              </a:ext>
            </a:extLst>
          </p:cNvPr>
          <p:cNvSpPr txBox="1"/>
          <p:nvPr/>
        </p:nvSpPr>
        <p:spPr>
          <a:xfrm>
            <a:off x="2584595" y="3479944"/>
            <a:ext cx="17656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600" b="1" dirty="0">
                <a:solidFill>
                  <a:srgbClr val="FFFF00"/>
                </a:solidFill>
              </a:rPr>
              <a:t>See Slide #27</a:t>
            </a:r>
          </a:p>
          <a:p>
            <a:pPr algn="ctr"/>
            <a:r>
              <a:rPr lang="en-ZA" sz="1600" b="1" dirty="0">
                <a:solidFill>
                  <a:srgbClr val="FFFF00"/>
                </a:solidFill>
              </a:rPr>
              <a:t>for tools</a:t>
            </a:r>
          </a:p>
        </p:txBody>
      </p:sp>
    </p:spTree>
    <p:extLst>
      <p:ext uri="{BB962C8B-B14F-4D97-AF65-F5344CB8AC3E}">
        <p14:creationId xmlns:p14="http://schemas.microsoft.com/office/powerpoint/2010/main" val="293396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2E4330-521F-44AF-8014-0B15BC342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9489" y="1757392"/>
            <a:ext cx="5829267" cy="4371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F86326-7B32-469C-890C-50869B16F427}"/>
              </a:ext>
            </a:extLst>
          </p:cNvPr>
          <p:cNvSpPr txBox="1"/>
          <p:nvPr/>
        </p:nvSpPr>
        <p:spPr>
          <a:xfrm>
            <a:off x="8182644" y="2005308"/>
            <a:ext cx="388843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Buff wood with mixture of Carnauba and Bees Wax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A03503-9CA7-4A52-A0F5-F7567300E382}"/>
              </a:ext>
            </a:extLst>
          </p:cNvPr>
          <p:cNvSpPr txBox="1"/>
          <p:nvPr/>
        </p:nvSpPr>
        <p:spPr>
          <a:xfrm>
            <a:off x="8326660" y="4304999"/>
            <a:ext cx="3744416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u="sng" dirty="0">
                <a:solidFill>
                  <a:srgbClr val="FFFF00"/>
                </a:solidFill>
              </a:rPr>
              <a:t>Commercial!!</a:t>
            </a: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Blocks of Wax mix      For Sale at R100</a:t>
            </a:r>
          </a:p>
        </p:txBody>
      </p:sp>
    </p:spTree>
    <p:extLst>
      <p:ext uri="{BB962C8B-B14F-4D97-AF65-F5344CB8AC3E}">
        <p14:creationId xmlns:p14="http://schemas.microsoft.com/office/powerpoint/2010/main" val="12723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3C847C-3AD9-4B73-BC43-717352309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7239" y="1769393"/>
            <a:ext cx="5733254" cy="42999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2A17AB-ED9F-4A53-93A7-53A9C39403FD}"/>
              </a:ext>
            </a:extLst>
          </p:cNvPr>
          <p:cNvSpPr txBox="1"/>
          <p:nvPr/>
        </p:nvSpPr>
        <p:spPr>
          <a:xfrm>
            <a:off x="7318548" y="2132856"/>
            <a:ext cx="43924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          Finished product.</a:t>
            </a: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         Ready for the Market!</a:t>
            </a:r>
          </a:p>
        </p:txBody>
      </p:sp>
    </p:spTree>
    <p:extLst>
      <p:ext uri="{BB962C8B-B14F-4D97-AF65-F5344CB8AC3E}">
        <p14:creationId xmlns:p14="http://schemas.microsoft.com/office/powerpoint/2010/main" val="337168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3" name="Picture 5" descr="DSC00002">
            <a:extLst>
              <a:ext uri="{FF2B5EF4-FFF2-40B4-BE49-F238E27FC236}">
                <a16:creationId xmlns:a16="http://schemas.microsoft.com/office/drawing/2014/main" id="{72573277-73C5-4B3B-A4FD-F0174265C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084" y="2132856"/>
            <a:ext cx="6191250" cy="4643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27E0A6-1AA2-4784-B690-05D7D6C4F260}"/>
              </a:ext>
            </a:extLst>
          </p:cNvPr>
          <p:cNvSpPr txBox="1"/>
          <p:nvPr/>
        </p:nvSpPr>
        <p:spPr>
          <a:xfrm>
            <a:off x="4006180" y="1105289"/>
            <a:ext cx="4608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dirty="0"/>
              <a:t>   </a:t>
            </a:r>
            <a:r>
              <a:rPr lang="en-ZA" b="1" dirty="0">
                <a:solidFill>
                  <a:srgbClr val="FFFF00"/>
                </a:solidFill>
              </a:rPr>
              <a:t>Thank You!!</a:t>
            </a:r>
          </a:p>
          <a:p>
            <a:r>
              <a:rPr lang="en-ZA" b="1" dirty="0">
                <a:solidFill>
                  <a:srgbClr val="FFFF00"/>
                </a:solidFill>
              </a:rPr>
              <a:t>Piet and Charlie.</a:t>
            </a:r>
          </a:p>
        </p:txBody>
      </p:sp>
    </p:spTree>
    <p:extLst>
      <p:ext uri="{BB962C8B-B14F-4D97-AF65-F5344CB8AC3E}">
        <p14:creationId xmlns:p14="http://schemas.microsoft.com/office/powerpoint/2010/main" val="407253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80C558BE-C6B2-44D4-88ED-E32346109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Way Forward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E57C9B69-18A9-40D3-BFDF-B11652304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FF00"/>
                </a:solidFill>
              </a:rPr>
              <a:t>“Pepper Mills 101” – a 2 hours course @ R490</a:t>
            </a:r>
          </a:p>
          <a:p>
            <a:pPr>
              <a:defRPr/>
            </a:pPr>
            <a:r>
              <a:rPr lang="en-ZA" sz="2400" b="1" dirty="0">
                <a:solidFill>
                  <a:srgbClr val="FFFF00"/>
                </a:solidFill>
              </a:rPr>
              <a:t> We offer a Saturday morning course on the above process, as the need arises.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ZA" sz="2400" b="1" dirty="0">
                <a:solidFill>
                  <a:srgbClr val="FFFF00"/>
                </a:solidFill>
              </a:rPr>
              <a:t>The course includes a ‘take home’ CrushGrind mechanism worth   R180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ZA" sz="2400" b="1" dirty="0">
                <a:solidFill>
                  <a:srgbClr val="FFFF00"/>
                </a:solidFill>
              </a:rPr>
              <a:t> We offer a bulk discount on any future orders. On every 10          mechanisms you order, you receive one free of charge </a:t>
            </a:r>
            <a:endParaRPr lang="en-US" sz="24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484312" y="9206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8C230F-CF59-4BC7-9FA9-45E81D0B4A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2993" y="2544120"/>
            <a:ext cx="4930147" cy="36976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5A58E3-EB08-4E77-81D9-7F8EE8678D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63973" y="2544121"/>
            <a:ext cx="4930148" cy="3697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59FAB4-4C71-48EB-A593-64432B416B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61670" y="2544121"/>
            <a:ext cx="4930147" cy="36976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969038-8A59-41FD-B78D-02F291D2CBBD}"/>
              </a:ext>
            </a:extLst>
          </p:cNvPr>
          <p:cNvSpPr txBox="1"/>
          <p:nvPr/>
        </p:nvSpPr>
        <p:spPr>
          <a:xfrm>
            <a:off x="2028920" y="1002652"/>
            <a:ext cx="7560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Handy and helpful shop made jigs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607580-1037-4D57-8FE5-66BF72949303}"/>
              </a:ext>
            </a:extLst>
          </p:cNvPr>
          <p:cNvSpPr txBox="1"/>
          <p:nvPr/>
        </p:nvSpPr>
        <p:spPr>
          <a:xfrm>
            <a:off x="333772" y="2018652"/>
            <a:ext cx="28083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600" b="1" dirty="0">
                <a:solidFill>
                  <a:srgbClr val="FFFF00"/>
                </a:solidFill>
              </a:rPr>
              <a:t>“Tap Tool” to tap mechanism in place with a mallet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7E1ABE8-D4B3-444D-B025-A08C558FEDA0}"/>
              </a:ext>
            </a:extLst>
          </p:cNvPr>
          <p:cNvCxnSpPr/>
          <p:nvPr/>
        </p:nvCxnSpPr>
        <p:spPr>
          <a:xfrm flipH="1">
            <a:off x="2205980" y="3429000"/>
            <a:ext cx="144016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018F59E-435B-46A4-B90E-CB40A8CB5755}"/>
              </a:ext>
            </a:extLst>
          </p:cNvPr>
          <p:cNvSpPr txBox="1"/>
          <p:nvPr/>
        </p:nvSpPr>
        <p:spPr>
          <a:xfrm>
            <a:off x="799416" y="3090446"/>
            <a:ext cx="29571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1600" b="1" dirty="0">
                <a:solidFill>
                  <a:srgbClr val="FFFF00"/>
                </a:solidFill>
              </a:rPr>
              <a:t>Diameter &lt; 39mm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5A907F0-ADFA-4207-9D00-5C0F1A575DDB}"/>
              </a:ext>
            </a:extLst>
          </p:cNvPr>
          <p:cNvCxnSpPr/>
          <p:nvPr/>
        </p:nvCxnSpPr>
        <p:spPr>
          <a:xfrm flipV="1">
            <a:off x="1862080" y="5013176"/>
            <a:ext cx="703940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DA8010-C600-49FA-B002-7DF375520D15}"/>
              </a:ext>
            </a:extLst>
          </p:cNvPr>
          <p:cNvSpPr txBox="1"/>
          <p:nvPr/>
        </p:nvSpPr>
        <p:spPr>
          <a:xfrm>
            <a:off x="405780" y="5980928"/>
            <a:ext cx="30963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600" b="1" dirty="0">
                <a:solidFill>
                  <a:srgbClr val="FFFF00"/>
                </a:solidFill>
              </a:rPr>
              <a:t>Rim must just touch plastic sides of mechanism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462B7B-4376-44A5-8226-ACD960095F48}"/>
              </a:ext>
            </a:extLst>
          </p:cNvPr>
          <p:cNvSpPr txBox="1"/>
          <p:nvPr/>
        </p:nvSpPr>
        <p:spPr>
          <a:xfrm>
            <a:off x="4510236" y="2168086"/>
            <a:ext cx="28803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800" b="1" dirty="0">
                <a:solidFill>
                  <a:srgbClr val="FFFF00"/>
                </a:solidFill>
              </a:rPr>
              <a:t>“Jam Chuck” to finish top, as in slide #20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D6D082-1072-4D9F-8B4F-E8EC51616F92}"/>
              </a:ext>
            </a:extLst>
          </p:cNvPr>
          <p:cNvSpPr txBox="1"/>
          <p:nvPr/>
        </p:nvSpPr>
        <p:spPr>
          <a:xfrm>
            <a:off x="8794041" y="1864426"/>
            <a:ext cx="295232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400" b="1" dirty="0">
                <a:solidFill>
                  <a:srgbClr val="FFFF00"/>
                </a:solidFill>
              </a:rPr>
              <a:t>“Stem Guide” as in slide #22. Drill a small hole right trough to guide the stem to help you with a square seating.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592F72-A40E-4B85-B5A6-560AAA1984A0}"/>
              </a:ext>
            </a:extLst>
          </p:cNvPr>
          <p:cNvSpPr txBox="1"/>
          <p:nvPr/>
        </p:nvSpPr>
        <p:spPr>
          <a:xfrm>
            <a:off x="10326743" y="3843934"/>
            <a:ext cx="15446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600" b="1" dirty="0">
                <a:solidFill>
                  <a:srgbClr val="FFFF00"/>
                </a:solidFill>
              </a:rPr>
              <a:t>To fit loosely into Body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A8C861-EDA5-4236-BF79-21510DE324D6}"/>
              </a:ext>
            </a:extLst>
          </p:cNvPr>
          <p:cNvSpPr txBox="1"/>
          <p:nvPr/>
        </p:nvSpPr>
        <p:spPr>
          <a:xfrm>
            <a:off x="8974061" y="5625534"/>
            <a:ext cx="2592288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400" b="1" dirty="0">
                <a:solidFill>
                  <a:srgbClr val="FFFF00"/>
                </a:solidFill>
              </a:rPr>
              <a:t>Don’t make this tool to short otherwise your stem will hit the table before the mechanism seats. (Been there, done it!)</a:t>
            </a:r>
          </a:p>
        </p:txBody>
      </p:sp>
    </p:spTree>
    <p:extLst>
      <p:ext uri="{BB962C8B-B14F-4D97-AF65-F5344CB8AC3E}">
        <p14:creationId xmlns:p14="http://schemas.microsoft.com/office/powerpoint/2010/main" val="67654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BDD75-B64A-4C23-9AF4-7B16217A1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148" y="1024991"/>
            <a:ext cx="4219346" cy="580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7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</p:spTree>
    <p:extLst>
      <p:ext uri="{BB962C8B-B14F-4D97-AF65-F5344CB8AC3E}">
        <p14:creationId xmlns:p14="http://schemas.microsoft.com/office/powerpoint/2010/main" val="126462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513A4A92-07FF-40AD-9E39-1FBAFAFE4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892" y="332656"/>
            <a:ext cx="9220200" cy="1016000"/>
          </a:xfrm>
        </p:spPr>
        <p:txBody>
          <a:bodyPr>
            <a:normAutofit/>
          </a:bodyPr>
          <a:lstStyle/>
          <a:p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276FC5-333A-4D73-9961-F19B6019705F}"/>
              </a:ext>
            </a:extLst>
          </p:cNvPr>
          <p:cNvSpPr txBox="1"/>
          <p:nvPr/>
        </p:nvSpPr>
        <p:spPr>
          <a:xfrm>
            <a:off x="3934172" y="1117823"/>
            <a:ext cx="29523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u="sng" dirty="0">
                <a:solidFill>
                  <a:srgbClr val="FFFF00"/>
                </a:solidFill>
              </a:rPr>
              <a:t>Tools Needed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9D9D9D-0448-4E24-A983-60DC63715EB1}"/>
              </a:ext>
            </a:extLst>
          </p:cNvPr>
          <p:cNvSpPr txBox="1"/>
          <p:nvPr/>
        </p:nvSpPr>
        <p:spPr>
          <a:xfrm>
            <a:off x="1557908" y="2154922"/>
            <a:ext cx="8712968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600" b="1" dirty="0">
                <a:solidFill>
                  <a:srgbClr val="FFFF00"/>
                </a:solidFill>
              </a:rPr>
              <a:t>  25mm drill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600" b="1" dirty="0">
                <a:solidFill>
                  <a:srgbClr val="FFFF00"/>
                </a:solidFill>
              </a:rPr>
              <a:t>  19mm (3/4”) drill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600" b="1" dirty="0">
                <a:solidFill>
                  <a:srgbClr val="FFFF00"/>
                </a:solidFill>
              </a:rPr>
              <a:t>  MillDrill slide #4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600" b="1" dirty="0">
                <a:solidFill>
                  <a:srgbClr val="FFFF00"/>
                </a:solidFill>
              </a:rPr>
              <a:t>  Recess cutting tool slide #10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3600" b="1" dirty="0">
                <a:solidFill>
                  <a:srgbClr val="FFFF00"/>
                </a:solidFill>
              </a:rPr>
              <a:t>Helpful Shop made tools slide #27</a:t>
            </a:r>
          </a:p>
          <a:p>
            <a:endParaRPr lang="en-ZA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2F05B58-B32D-419A-A658-E3C29845F22A}"/>
              </a:ext>
            </a:extLst>
          </p:cNvPr>
          <p:cNvSpPr txBox="1">
            <a:spLocks/>
          </p:cNvSpPr>
          <p:nvPr/>
        </p:nvSpPr>
        <p:spPr>
          <a:xfrm>
            <a:off x="1373767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</p:spTree>
    <p:extLst>
      <p:ext uri="{BB962C8B-B14F-4D97-AF65-F5344CB8AC3E}">
        <p14:creationId xmlns:p14="http://schemas.microsoft.com/office/powerpoint/2010/main" val="35595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513A4A92-07FF-40AD-9E39-1FBAFAFE4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892" y="332656"/>
            <a:ext cx="9220200" cy="1016000"/>
          </a:xfrm>
        </p:spPr>
        <p:txBody>
          <a:bodyPr>
            <a:normAutofit/>
          </a:bodyPr>
          <a:lstStyle/>
          <a:p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706555-06AC-45E6-949C-5B16A47EC32E}"/>
              </a:ext>
            </a:extLst>
          </p:cNvPr>
          <p:cNvSpPr txBox="1"/>
          <p:nvPr/>
        </p:nvSpPr>
        <p:spPr>
          <a:xfrm>
            <a:off x="2710036" y="1212636"/>
            <a:ext cx="60784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3200" b="1" u="sng" dirty="0">
                <a:solidFill>
                  <a:srgbClr val="FFFF00"/>
                </a:solidFill>
              </a:rPr>
              <a:t>MillDrill Settings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79D4D1-7E21-4CBC-9806-5BAD20ECA3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06903" y="2577879"/>
            <a:ext cx="4893161" cy="36698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E60B01-77E4-4BD9-A5C8-5FB8020EBA72}"/>
              </a:ext>
            </a:extLst>
          </p:cNvPr>
          <p:cNvSpPr txBox="1"/>
          <p:nvPr/>
        </p:nvSpPr>
        <p:spPr>
          <a:xfrm>
            <a:off x="621804" y="2324779"/>
            <a:ext cx="58326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Set the front cutter to cut a diameter of 33mm – cutting point must protrude 4mm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C5B875E-C41F-4DD2-996A-D0FB93883360}"/>
              </a:ext>
            </a:extLst>
          </p:cNvPr>
          <p:cNvCxnSpPr/>
          <p:nvPr/>
        </p:nvCxnSpPr>
        <p:spPr>
          <a:xfrm flipV="1">
            <a:off x="4366220" y="3068960"/>
            <a:ext cx="4176464" cy="216024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CAC59B6-D883-49C1-B7C2-228193EBCE71}"/>
              </a:ext>
            </a:extLst>
          </p:cNvPr>
          <p:cNvSpPr txBox="1"/>
          <p:nvPr/>
        </p:nvSpPr>
        <p:spPr>
          <a:xfrm>
            <a:off x="9478787" y="2276872"/>
            <a:ext cx="271003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Grind down a bit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78EDB7-1A94-4DEA-9112-3B435DC739F2}"/>
              </a:ext>
            </a:extLst>
          </p:cNvPr>
          <p:cNvCxnSpPr/>
          <p:nvPr/>
        </p:nvCxnSpPr>
        <p:spPr>
          <a:xfrm flipH="1">
            <a:off x="9406780" y="2738537"/>
            <a:ext cx="360040" cy="2584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54C7CE3-0CAF-417B-8D7E-7D3AB39DA06D}"/>
              </a:ext>
            </a:extLst>
          </p:cNvPr>
          <p:cNvSpPr txBox="1"/>
          <p:nvPr/>
        </p:nvSpPr>
        <p:spPr>
          <a:xfrm>
            <a:off x="909836" y="3764939"/>
            <a:ext cx="58326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Set the back cutter to cut a diameter of 39mm – cutting point to protrude 4mm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A2AA479-3DD5-4444-998B-6155C44E07CD}"/>
              </a:ext>
            </a:extLst>
          </p:cNvPr>
          <p:cNvCxnSpPr/>
          <p:nvPr/>
        </p:nvCxnSpPr>
        <p:spPr>
          <a:xfrm flipV="1">
            <a:off x="4150196" y="4077072"/>
            <a:ext cx="432048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A2CB155-BB75-4523-9C9B-CFDB213F7B2F}"/>
              </a:ext>
            </a:extLst>
          </p:cNvPr>
          <p:cNvSpPr txBox="1"/>
          <p:nvPr/>
        </p:nvSpPr>
        <p:spPr>
          <a:xfrm>
            <a:off x="-530324" y="5047170"/>
            <a:ext cx="55446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Drill up to here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0D4434-E937-4EB2-9648-8F757FB2FFC4}"/>
              </a:ext>
            </a:extLst>
          </p:cNvPr>
          <p:cNvCxnSpPr>
            <a:cxnSpLocks/>
          </p:cNvCxnSpPr>
          <p:nvPr/>
        </p:nvCxnSpPr>
        <p:spPr>
          <a:xfrm flipV="1">
            <a:off x="3826160" y="4460765"/>
            <a:ext cx="4962346" cy="8172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042E5FE-5F1B-411F-A83B-D84FFDA96D6F}"/>
              </a:ext>
            </a:extLst>
          </p:cNvPr>
          <p:cNvSpPr txBox="1"/>
          <p:nvPr/>
        </p:nvSpPr>
        <p:spPr>
          <a:xfrm>
            <a:off x="549796" y="5619885"/>
            <a:ext cx="64807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sz="2000" b="1" dirty="0">
                <a:solidFill>
                  <a:srgbClr val="00B0F0"/>
                </a:solidFill>
              </a:rPr>
              <a:t>Practice these sensitive settings on sample wood to make sure that your mechanism fits perfectly!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5F708-DA69-48C0-AFCC-BFFA07CC6F4B}"/>
              </a:ext>
            </a:extLst>
          </p:cNvPr>
          <p:cNvSpPr txBox="1"/>
          <p:nvPr/>
        </p:nvSpPr>
        <p:spPr>
          <a:xfrm>
            <a:off x="8662969" y="5619751"/>
            <a:ext cx="3525855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u="sng" dirty="0">
                <a:solidFill>
                  <a:srgbClr val="FFFF00"/>
                </a:solidFill>
              </a:rPr>
              <a:t>Commercial!!</a:t>
            </a:r>
          </a:p>
          <a:p>
            <a:pPr algn="ctr"/>
            <a:r>
              <a:rPr lang="en-ZA" b="1" dirty="0">
                <a:solidFill>
                  <a:srgbClr val="FFFF00"/>
                </a:solidFill>
              </a:rPr>
              <a:t>MillDrill For Sale at R690</a:t>
            </a:r>
          </a:p>
        </p:txBody>
      </p:sp>
    </p:spTree>
    <p:extLst>
      <p:ext uri="{BB962C8B-B14F-4D97-AF65-F5344CB8AC3E}">
        <p14:creationId xmlns:p14="http://schemas.microsoft.com/office/powerpoint/2010/main" val="229800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413892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63996D-ADD8-4A7D-8072-ABF8AD8986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31820" y="1895048"/>
            <a:ext cx="5586366" cy="4189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9E45EE-E004-4499-9751-FB0148700648}"/>
              </a:ext>
            </a:extLst>
          </p:cNvPr>
          <p:cNvSpPr txBox="1"/>
          <p:nvPr/>
        </p:nvSpPr>
        <p:spPr>
          <a:xfrm>
            <a:off x="7390556" y="3989935"/>
            <a:ext cx="49685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sz="1800" b="1" dirty="0">
                <a:solidFill>
                  <a:srgbClr val="FFFF00"/>
                </a:solidFill>
              </a:rPr>
              <a:t>Recommended size of blank. (Smallest).   Mount and turn to a cylinder.</a:t>
            </a:r>
          </a:p>
        </p:txBody>
      </p:sp>
    </p:spTree>
    <p:extLst>
      <p:ext uri="{BB962C8B-B14F-4D97-AF65-F5344CB8AC3E}">
        <p14:creationId xmlns:p14="http://schemas.microsoft.com/office/powerpoint/2010/main" val="3619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413892" y="44624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97A842-FA04-467C-8EDC-E141981A4C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598" y="1484784"/>
            <a:ext cx="5408656" cy="40564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A53EE7-17A9-48C9-820F-B9A93336204A}"/>
              </a:ext>
            </a:extLst>
          </p:cNvPr>
          <p:cNvSpPr txBox="1"/>
          <p:nvPr/>
        </p:nvSpPr>
        <p:spPr>
          <a:xfrm>
            <a:off x="261764" y="883741"/>
            <a:ext cx="5040560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Cut 5mm spigots on both ends of the blank to fit your chuck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b="1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Measure and mark 80mm from the bottom spigot (excluding the tenon)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b="1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Mark 10mm more beyond the 80mm mark and cut two spigots of 5mm each side as follows: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b="1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FFFF00"/>
                </a:solidFill>
              </a:rPr>
              <a:t>Cut spigot on body side the same as spigot at bottom, and the other not smaller than 33mm in diameter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426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413892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A6078E-3DA7-405D-8227-583C48AEA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85734" y="1969303"/>
            <a:ext cx="4965171" cy="37238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7748E3-DF7B-4686-9652-AB8E6183BA93}"/>
              </a:ext>
            </a:extLst>
          </p:cNvPr>
          <p:cNvSpPr txBox="1"/>
          <p:nvPr/>
        </p:nvSpPr>
        <p:spPr>
          <a:xfrm>
            <a:off x="477788" y="3600409"/>
            <a:ext cx="50405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Part the Top from the Body</a:t>
            </a:r>
          </a:p>
        </p:txBody>
      </p:sp>
    </p:spTree>
    <p:extLst>
      <p:ext uri="{BB962C8B-B14F-4D97-AF65-F5344CB8AC3E}">
        <p14:creationId xmlns:p14="http://schemas.microsoft.com/office/powerpoint/2010/main" val="327761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413892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AC6578-79D4-4C40-9099-3D5E3E430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337" y="2399979"/>
            <a:ext cx="5985795" cy="44893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90A915-740A-442E-A2DA-4C78EA2C4735}"/>
              </a:ext>
            </a:extLst>
          </p:cNvPr>
          <p:cNvSpPr txBox="1"/>
          <p:nvPr/>
        </p:nvSpPr>
        <p:spPr>
          <a:xfrm>
            <a:off x="3430116" y="1268760"/>
            <a:ext cx="446449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ZA" b="1" dirty="0">
                <a:solidFill>
                  <a:srgbClr val="FFFF00"/>
                </a:solidFill>
              </a:rPr>
              <a:t>Chuck Body and drill right through with 25mm drill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E61C1-12ED-49E3-BB80-0D86D137F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382572"/>
            <a:ext cx="5967237" cy="447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AC800583-8A1F-4539-B5E6-DB5F54054E64}"/>
              </a:ext>
            </a:extLst>
          </p:cNvPr>
          <p:cNvSpPr txBox="1">
            <a:spLocks/>
          </p:cNvSpPr>
          <p:nvPr/>
        </p:nvSpPr>
        <p:spPr>
          <a:xfrm>
            <a:off x="1413892" y="332656"/>
            <a:ext cx="9220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400" b="1" u="sng" dirty="0">
                <a:solidFill>
                  <a:srgbClr val="FFFF00"/>
                </a:solidFill>
              </a:rPr>
              <a:t>CrushGrind “Baby” 100mm Shaft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517CE8-8932-4321-9A9F-EB7D24574A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4884"/>
            <a:ext cx="5964155" cy="44731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6866FC-2938-4332-89AE-5BA9250EC3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57586" y="2685876"/>
            <a:ext cx="4773149" cy="35798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5C42AA-3A58-418D-8934-318ACB1E2809}"/>
              </a:ext>
            </a:extLst>
          </p:cNvPr>
          <p:cNvSpPr txBox="1"/>
          <p:nvPr/>
        </p:nvSpPr>
        <p:spPr>
          <a:xfrm>
            <a:off x="405780" y="2689465"/>
            <a:ext cx="4608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ZA" b="1" dirty="0">
                <a:solidFill>
                  <a:srgbClr val="FFFF00"/>
                </a:solidFill>
              </a:rPr>
              <a:t>Follow the 25mm hole with the MillDrill up to here.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7F966A-5B45-4606-92F9-8FC631AF95A3}"/>
              </a:ext>
            </a:extLst>
          </p:cNvPr>
          <p:cNvCxnSpPr/>
          <p:nvPr/>
        </p:nvCxnSpPr>
        <p:spPr>
          <a:xfrm>
            <a:off x="693812" y="3861048"/>
            <a:ext cx="72008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0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703</TotalTime>
  <Words>868</Words>
  <Application>Microsoft Office PowerPoint</Application>
  <PresentationFormat>Custom</PresentationFormat>
  <Paragraphs>116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Cambria</vt:lpstr>
      <vt:lpstr>Century Gothic</vt:lpstr>
      <vt:lpstr>Wingdings</vt:lpstr>
      <vt:lpstr>Crimson landscape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Way Forward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Smith</dc:creator>
  <cp:lastModifiedBy>Alexander Smith</cp:lastModifiedBy>
  <cp:revision>117</cp:revision>
  <dcterms:created xsi:type="dcterms:W3CDTF">2018-10-18T11:04:25Z</dcterms:created>
  <dcterms:modified xsi:type="dcterms:W3CDTF">2020-07-09T12:33:28Z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981293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D7.1.5</vt:lpwstr>
  </property>
</Properties>
</file>