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handoutMasterIdLst>
    <p:handoutMasterId r:id="rId57"/>
  </p:handoutMasterIdLst>
  <p:sldIdLst>
    <p:sldId id="320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30" r:id="rId13"/>
    <p:sldId id="367" r:id="rId14"/>
    <p:sldId id="329" r:id="rId15"/>
    <p:sldId id="313" r:id="rId16"/>
    <p:sldId id="312" r:id="rId17"/>
    <p:sldId id="314" r:id="rId18"/>
    <p:sldId id="315" r:id="rId19"/>
    <p:sldId id="316" r:id="rId20"/>
    <p:sldId id="317" r:id="rId21"/>
    <p:sldId id="331" r:id="rId22"/>
    <p:sldId id="318" r:id="rId23"/>
    <p:sldId id="332" r:id="rId24"/>
    <p:sldId id="333" r:id="rId25"/>
    <p:sldId id="334" r:id="rId26"/>
    <p:sldId id="335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5" r:id="rId51"/>
    <p:sldId id="361" r:id="rId52"/>
    <p:sldId id="362" r:id="rId53"/>
    <p:sldId id="363" r:id="rId54"/>
    <p:sldId id="364" r:id="rId55"/>
  </p:sldIdLst>
  <p:sldSz cx="12188825" cy="6858000"/>
  <p:notesSz cx="6858000" cy="9144000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474" y="9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021EBD0E-783A-41B5-85F4-3E4FCC2D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37"/>
          <a:stretch>
            <a:fillRect/>
          </a:stretch>
        </p:blipFill>
        <p:spPr bwMode="auto">
          <a:xfrm>
            <a:off x="1" y="0"/>
            <a:ext cx="121888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C:\Documents and Settings\Piet\Desktop\Peppermills_Email_Signature new.jpg">
            <a:extLst>
              <a:ext uri="{FF2B5EF4-FFF2-40B4-BE49-F238E27FC236}">
                <a16:creationId xmlns:a16="http://schemas.microsoft.com/office/drawing/2014/main" id="{F0FE3275-761D-41AA-B4FD-A09FC80E3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7" y="4281488"/>
            <a:ext cx="532765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E2F325-E5BC-412F-8D52-10EA5436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20938E-F8CA-4B53-BF33-64269818400D}"/>
              </a:ext>
            </a:extLst>
          </p:cNvPr>
          <p:cNvSpPr txBox="1"/>
          <p:nvPr/>
        </p:nvSpPr>
        <p:spPr>
          <a:xfrm>
            <a:off x="4582244" y="116632"/>
            <a:ext cx="1623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b="1" dirty="0">
                <a:solidFill>
                  <a:srgbClr val="FFFF00"/>
                </a:solidFill>
              </a:rPr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40911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3B5DC-5D26-4D01-9301-5F4685B08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-27384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805CBF-9C07-4F5A-B234-9F6C81A61071}"/>
              </a:ext>
            </a:extLst>
          </p:cNvPr>
          <p:cNvSpPr txBox="1"/>
          <p:nvPr/>
        </p:nvSpPr>
        <p:spPr>
          <a:xfrm>
            <a:off x="3430116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FFC000"/>
                </a:solidFill>
              </a:rPr>
              <a:t>140mm x 80mm x80mm</a:t>
            </a:r>
          </a:p>
        </p:txBody>
      </p:sp>
    </p:spTree>
    <p:extLst>
      <p:ext uri="{BB962C8B-B14F-4D97-AF65-F5344CB8AC3E}">
        <p14:creationId xmlns:p14="http://schemas.microsoft.com/office/powerpoint/2010/main" val="40203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52BDD9-9999-4791-9C4A-6DB2E8E69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36" y="-27384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18EE2-8168-43D4-A453-2FB7E44C0654}"/>
              </a:ext>
            </a:extLst>
          </p:cNvPr>
          <p:cNvSpPr txBox="1"/>
          <p:nvPr/>
        </p:nvSpPr>
        <p:spPr>
          <a:xfrm>
            <a:off x="2205980" y="33265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FFC000"/>
                </a:solidFill>
              </a:rPr>
              <a:t>Turn tenons on both sides of blank to fit your chuck</a:t>
            </a:r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97FC76-088B-4910-8883-C5AB7F337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16" y="-27384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BA7CA-C785-46A8-9D3D-00BCFD35EBE8}"/>
              </a:ext>
            </a:extLst>
          </p:cNvPr>
          <p:cNvSpPr txBox="1"/>
          <p:nvPr/>
        </p:nvSpPr>
        <p:spPr>
          <a:xfrm>
            <a:off x="1773932" y="29249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FFC000"/>
                </a:solidFill>
              </a:rPr>
              <a:t>Drill 25mm hole right through the blank (Turn around if needed)</a:t>
            </a: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560DCE-811A-41F7-9E94-3E869CC59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5808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43B86-F199-41B0-AFE0-91FE43A448C4}"/>
              </a:ext>
            </a:extLst>
          </p:cNvPr>
          <p:cNvSpPr txBox="1"/>
          <p:nvPr/>
        </p:nvSpPr>
        <p:spPr>
          <a:xfrm>
            <a:off x="1485900" y="22263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FFC000"/>
                </a:solidFill>
              </a:rPr>
              <a:t>Use your </a:t>
            </a:r>
            <a:r>
              <a:rPr lang="en-ZA" sz="3600" b="1" dirty="0" err="1">
                <a:solidFill>
                  <a:srgbClr val="FFC000"/>
                </a:solidFill>
              </a:rPr>
              <a:t>MillDrill</a:t>
            </a:r>
            <a:r>
              <a:rPr lang="en-ZA" sz="3600" b="1" dirty="0">
                <a:solidFill>
                  <a:srgbClr val="FFC000"/>
                </a:solidFill>
              </a:rPr>
              <a:t> (extended to 46mm) to drill to maximum depth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A938B-935B-4FE9-BC68-4D597A6F1BE4}"/>
              </a:ext>
            </a:extLst>
          </p:cNvPr>
          <p:cNvSpPr txBox="1"/>
          <p:nvPr/>
        </p:nvSpPr>
        <p:spPr>
          <a:xfrm>
            <a:off x="3214092" y="537321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FFC000"/>
                </a:solidFill>
              </a:rPr>
              <a:t>If you don’t have one widen the whole to 46mm with skew 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0D3BD6-7430-4147-A1EF-126C0DEFA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3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BCA2EC-5B67-4829-9C1B-3EF992FBD5B5}"/>
              </a:ext>
            </a:extLst>
          </p:cNvPr>
          <p:cNvSpPr txBox="1"/>
          <p:nvPr/>
        </p:nvSpPr>
        <p:spPr>
          <a:xfrm>
            <a:off x="1845940" y="2606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rgbClr val="FFC000"/>
                </a:solidFill>
              </a:rPr>
              <a:t>Done! Test with mechanism to fit loosely</a:t>
            </a: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E0C194-7CE2-4BB0-8159-2DBCEEF6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24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53C94-0F87-46DE-BEEF-6F566E1FE18E}"/>
              </a:ext>
            </a:extLst>
          </p:cNvPr>
          <p:cNvSpPr txBox="1"/>
          <p:nvPr/>
        </p:nvSpPr>
        <p:spPr>
          <a:xfrm>
            <a:off x="1989956" y="18864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rgbClr val="FFC000"/>
                </a:solidFill>
              </a:rPr>
              <a:t>Steady tailstock in preparation for design</a:t>
            </a:r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D20EF-7589-439C-9470-2CA61E60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2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7D3EA9-FB6C-4A8D-9A88-15F5AACCC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94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95B6F8-0FC9-416F-A6F4-0996F0B2CA36}"/>
              </a:ext>
            </a:extLst>
          </p:cNvPr>
          <p:cNvSpPr txBox="1"/>
          <p:nvPr/>
        </p:nvSpPr>
        <p:spPr>
          <a:xfrm>
            <a:off x="2205980" y="1886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solidFill>
                  <a:srgbClr val="FFC000"/>
                </a:solidFill>
              </a:rPr>
              <a:t>Design of your choice “Coffee Pot” style</a:t>
            </a:r>
          </a:p>
        </p:txBody>
      </p:sp>
    </p:spTree>
    <p:extLst>
      <p:ext uri="{BB962C8B-B14F-4D97-AF65-F5344CB8AC3E}">
        <p14:creationId xmlns:p14="http://schemas.microsoft.com/office/powerpoint/2010/main" val="168832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E1ED1B-6F06-4DE8-AC20-D4E1680D1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CCC9F7-950F-4B7C-B36D-87CD3A1B1617}"/>
              </a:ext>
            </a:extLst>
          </p:cNvPr>
          <p:cNvSpPr txBox="1"/>
          <p:nvPr/>
        </p:nvSpPr>
        <p:spPr>
          <a:xfrm>
            <a:off x="1845940" y="332656"/>
            <a:ext cx="100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rgbClr val="FFC000"/>
                </a:solidFill>
              </a:rPr>
              <a:t>Turn around to remove tenon not needed anymore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057672-D83D-4381-8299-ED6E1C205C8A}"/>
              </a:ext>
            </a:extLst>
          </p:cNvPr>
          <p:cNvCxnSpPr/>
          <p:nvPr/>
        </p:nvCxnSpPr>
        <p:spPr>
          <a:xfrm>
            <a:off x="2854052" y="1772816"/>
            <a:ext cx="50405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C698EC0E-89A9-4F91-A865-FF3C7C2A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23"/>
          <a:stretch>
            <a:fillRect/>
          </a:stretch>
        </p:blipFill>
        <p:spPr bwMode="auto">
          <a:xfrm>
            <a:off x="333" y="0"/>
            <a:ext cx="121888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7AD842-7F43-4630-809E-3779F79FD594}"/>
              </a:ext>
            </a:extLst>
          </p:cNvPr>
          <p:cNvSpPr txBox="1"/>
          <p:nvPr/>
        </p:nvSpPr>
        <p:spPr>
          <a:xfrm>
            <a:off x="693812" y="386104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5D940-0F98-44B2-8C89-137807CC4050}"/>
              </a:ext>
            </a:extLst>
          </p:cNvPr>
          <p:cNvSpPr txBox="1"/>
          <p:nvPr/>
        </p:nvSpPr>
        <p:spPr>
          <a:xfrm>
            <a:off x="693812" y="3789040"/>
            <a:ext cx="4968552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623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DBD133-EDB6-410E-A44B-7DE4D66C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545E3-C527-48C3-B8FC-0DCDDB61A77C}"/>
              </a:ext>
            </a:extLst>
          </p:cNvPr>
          <p:cNvSpPr txBox="1"/>
          <p:nvPr/>
        </p:nvSpPr>
        <p:spPr>
          <a:xfrm>
            <a:off x="2061964" y="26064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rgbClr val="FFC000"/>
                </a:solidFill>
              </a:rPr>
              <a:t>Remove tenon safely</a:t>
            </a:r>
          </a:p>
        </p:txBody>
      </p:sp>
    </p:spTree>
    <p:extLst>
      <p:ext uri="{BB962C8B-B14F-4D97-AF65-F5344CB8AC3E}">
        <p14:creationId xmlns:p14="http://schemas.microsoft.com/office/powerpoint/2010/main" val="11242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89766E-4AEE-4004-94B6-82A212CC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16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31CDE1-973F-45AE-BEC3-120ABEDC2C04}"/>
              </a:ext>
            </a:extLst>
          </p:cNvPr>
          <p:cNvSpPr txBox="1"/>
          <p:nvPr/>
        </p:nvSpPr>
        <p:spPr>
          <a:xfrm>
            <a:off x="2998068" y="4462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rgbClr val="FFC000"/>
                </a:solidFill>
              </a:rPr>
              <a:t>Start fitting top &gt;65mm</a:t>
            </a:r>
          </a:p>
        </p:txBody>
      </p:sp>
    </p:spTree>
    <p:extLst>
      <p:ext uri="{BB962C8B-B14F-4D97-AF65-F5344CB8AC3E}">
        <p14:creationId xmlns:p14="http://schemas.microsoft.com/office/powerpoint/2010/main" val="21219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9CC11-E9F0-4044-B64A-04030737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24" y="12624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3C5287-E1D5-4C84-9EF5-CCC8BFB34C33}"/>
              </a:ext>
            </a:extLst>
          </p:cNvPr>
          <p:cNvSpPr txBox="1"/>
          <p:nvPr/>
        </p:nvSpPr>
        <p:spPr>
          <a:xfrm>
            <a:off x="2061964" y="26064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solidFill>
                  <a:srgbClr val="FFC000"/>
                </a:solidFill>
              </a:rPr>
              <a:t>Fitted snugly for a lady to remove</a:t>
            </a:r>
          </a:p>
        </p:txBody>
      </p:sp>
    </p:spTree>
    <p:extLst>
      <p:ext uri="{BB962C8B-B14F-4D97-AF65-F5344CB8AC3E}">
        <p14:creationId xmlns:p14="http://schemas.microsoft.com/office/powerpoint/2010/main" val="41534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8E4641-AAA9-47C6-A389-8307F4110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978CC4-EC77-4916-897B-BB9C193D2F02}"/>
              </a:ext>
            </a:extLst>
          </p:cNvPr>
          <p:cNvSpPr txBox="1"/>
          <p:nvPr/>
        </p:nvSpPr>
        <p:spPr>
          <a:xfrm>
            <a:off x="2061964" y="33265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rgbClr val="FFC000"/>
                </a:solidFill>
              </a:rPr>
              <a:t>Finish “Coffee Pot” design</a:t>
            </a:r>
          </a:p>
        </p:txBody>
      </p:sp>
    </p:spTree>
    <p:extLst>
      <p:ext uri="{BB962C8B-B14F-4D97-AF65-F5344CB8AC3E}">
        <p14:creationId xmlns:p14="http://schemas.microsoft.com/office/powerpoint/2010/main" val="16747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5F683A-A63A-44CB-8181-5681BD59F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993" y="18114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97C77-5BD3-46EB-B3BA-21AE05BB895E}"/>
              </a:ext>
            </a:extLst>
          </p:cNvPr>
          <p:cNvSpPr txBox="1"/>
          <p:nvPr/>
        </p:nvSpPr>
        <p:spPr>
          <a:xfrm>
            <a:off x="1600549" y="188640"/>
            <a:ext cx="936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C000"/>
                </a:solidFill>
              </a:rPr>
              <a:t>Lay out mechanism. Top to just protrude. </a:t>
            </a:r>
          </a:p>
          <a:p>
            <a:r>
              <a:rPr lang="en-ZA" sz="2400" b="1" dirty="0">
                <a:solidFill>
                  <a:srgbClr val="FFC000"/>
                </a:solidFill>
              </a:rPr>
              <a:t>Mark middle of bottom section of mechanism where ceramic frame is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E5D8C1-82D7-4724-9114-D7FD7010493B}"/>
              </a:ext>
            </a:extLst>
          </p:cNvPr>
          <p:cNvCxnSpPr>
            <a:cxnSpLocks/>
          </p:cNvCxnSpPr>
          <p:nvPr/>
        </p:nvCxnSpPr>
        <p:spPr>
          <a:xfrm flipV="1">
            <a:off x="6281069" y="3068960"/>
            <a:ext cx="461415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1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EF2364-815B-4AD2-A73A-29A6E7FE4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7384"/>
            <a:ext cx="9144000" cy="6858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40BB6D-D1F0-4F7B-A33D-AB9F6EEE4A65}"/>
              </a:ext>
            </a:extLst>
          </p:cNvPr>
          <p:cNvCxnSpPr/>
          <p:nvPr/>
        </p:nvCxnSpPr>
        <p:spPr>
          <a:xfrm>
            <a:off x="6022404" y="2924944"/>
            <a:ext cx="72008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CFD482-0A23-4AD8-9DD0-8FFB74230FCC}"/>
              </a:ext>
            </a:extLst>
          </p:cNvPr>
          <p:cNvSpPr txBox="1"/>
          <p:nvPr/>
        </p:nvSpPr>
        <p:spPr>
          <a:xfrm>
            <a:off x="2349996" y="26064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solidFill>
                  <a:srgbClr val="FFC000"/>
                </a:solidFill>
              </a:rPr>
              <a:t>Design grooves to be burnt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E9B08-A4A1-4E70-A7B8-F0A72501B2AB}"/>
              </a:ext>
            </a:extLst>
          </p:cNvPr>
          <p:cNvSpPr txBox="1"/>
          <p:nvPr/>
        </p:nvSpPr>
        <p:spPr>
          <a:xfrm>
            <a:off x="4942284" y="255561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</a:rPr>
              <a:t>Marked groove</a:t>
            </a:r>
          </a:p>
        </p:txBody>
      </p:sp>
    </p:spTree>
    <p:extLst>
      <p:ext uri="{BB962C8B-B14F-4D97-AF65-F5344CB8AC3E}">
        <p14:creationId xmlns:p14="http://schemas.microsoft.com/office/powerpoint/2010/main" val="30351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055CA-E9F9-4783-BD27-65731D99F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E2843B-0179-4050-9010-15886CCCC67F}"/>
              </a:ext>
            </a:extLst>
          </p:cNvPr>
          <p:cNvSpPr txBox="1"/>
          <p:nvPr/>
        </p:nvSpPr>
        <p:spPr>
          <a:xfrm>
            <a:off x="2782044" y="47667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rgbClr val="FFC000"/>
                </a:solidFill>
              </a:rPr>
              <a:t>Burn grooves with wire</a:t>
            </a:r>
          </a:p>
        </p:txBody>
      </p:sp>
    </p:spTree>
    <p:extLst>
      <p:ext uri="{BB962C8B-B14F-4D97-AF65-F5344CB8AC3E}">
        <p14:creationId xmlns:p14="http://schemas.microsoft.com/office/powerpoint/2010/main" val="5030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7AD211-A234-4482-87A3-5B868FFD2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124929-295C-48F2-9D29-2D80C27C84FE}"/>
              </a:ext>
            </a:extLst>
          </p:cNvPr>
          <p:cNvSpPr txBox="1"/>
          <p:nvPr/>
        </p:nvSpPr>
        <p:spPr>
          <a:xfrm>
            <a:off x="2241301" y="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solidFill>
                  <a:srgbClr val="FFC000"/>
                </a:solidFill>
              </a:rPr>
              <a:t>Sand (</a:t>
            </a:r>
            <a:r>
              <a:rPr lang="en-ZA" sz="3600" b="1" dirty="0" err="1">
                <a:solidFill>
                  <a:srgbClr val="FFC000"/>
                </a:solidFill>
              </a:rPr>
              <a:t>Abranet</a:t>
            </a:r>
            <a:r>
              <a:rPr lang="en-ZA" sz="3600" b="1" dirty="0">
                <a:solidFill>
                  <a:srgbClr val="FFC000"/>
                </a:solidFill>
              </a:rPr>
              <a:t>) 100 to 400 grid</a:t>
            </a:r>
          </a:p>
          <a:p>
            <a:r>
              <a:rPr lang="en-ZA" sz="3600" b="1" dirty="0">
                <a:solidFill>
                  <a:srgbClr val="FF0000"/>
                </a:solidFill>
              </a:rPr>
              <a:t>Be careful not to over sand the </a:t>
            </a:r>
          </a:p>
          <a:p>
            <a:r>
              <a:rPr lang="en-ZA" sz="3600" b="1" dirty="0">
                <a:solidFill>
                  <a:srgbClr val="FF0000"/>
                </a:solidFill>
              </a:rPr>
              <a:t>Area where the cap fits!!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F7C6186-20A7-4B81-B2FB-5129216F36B3}"/>
              </a:ext>
            </a:extLst>
          </p:cNvPr>
          <p:cNvCxnSpPr/>
          <p:nvPr/>
        </p:nvCxnSpPr>
        <p:spPr>
          <a:xfrm flipH="1">
            <a:off x="3934172" y="1754326"/>
            <a:ext cx="288032" cy="6665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323B8A-88EC-4398-A071-49916A77A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EF85F5-DC39-4735-AAEC-03F229DF8703}"/>
              </a:ext>
            </a:extLst>
          </p:cNvPr>
          <p:cNvSpPr txBox="1"/>
          <p:nvPr/>
        </p:nvSpPr>
        <p:spPr>
          <a:xfrm>
            <a:off x="2133972" y="18864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rgbClr val="FFC000"/>
                </a:solidFill>
              </a:rPr>
              <a:t>Use </a:t>
            </a:r>
            <a:r>
              <a:rPr lang="en-ZA" sz="4000" b="1" dirty="0" err="1">
                <a:solidFill>
                  <a:srgbClr val="FFC000"/>
                </a:solidFill>
              </a:rPr>
              <a:t>MillDrill</a:t>
            </a:r>
            <a:r>
              <a:rPr lang="en-ZA" sz="4000" b="1" dirty="0">
                <a:solidFill>
                  <a:srgbClr val="FFC000"/>
                </a:solidFill>
              </a:rPr>
              <a:t> to drill 46mm </a:t>
            </a:r>
          </a:p>
          <a:p>
            <a:r>
              <a:rPr lang="en-ZA" sz="4000" b="1" dirty="0">
                <a:solidFill>
                  <a:srgbClr val="FFC000"/>
                </a:solidFill>
              </a:rPr>
              <a:t>right trough coffee grinder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E0D99-874E-4C72-9998-C50DED08F6B3}"/>
              </a:ext>
            </a:extLst>
          </p:cNvPr>
          <p:cNvSpPr txBox="1"/>
          <p:nvPr/>
        </p:nvSpPr>
        <p:spPr>
          <a:xfrm>
            <a:off x="2782044" y="57332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solidFill>
                  <a:srgbClr val="FFC000"/>
                </a:solidFill>
              </a:rPr>
              <a:t>If you don’t have a </a:t>
            </a:r>
            <a:r>
              <a:rPr lang="en-ZA" sz="3600" b="1" dirty="0" err="1">
                <a:solidFill>
                  <a:srgbClr val="FFC000"/>
                </a:solidFill>
              </a:rPr>
              <a:t>MillDrill</a:t>
            </a:r>
            <a:r>
              <a:rPr lang="en-ZA" sz="3600" b="1" dirty="0">
                <a:solidFill>
                  <a:srgbClr val="FFC000"/>
                </a:solidFill>
              </a:rPr>
              <a:t> use a skew</a:t>
            </a:r>
          </a:p>
        </p:txBody>
      </p:sp>
    </p:spTree>
    <p:extLst>
      <p:ext uri="{BB962C8B-B14F-4D97-AF65-F5344CB8AC3E}">
        <p14:creationId xmlns:p14="http://schemas.microsoft.com/office/powerpoint/2010/main" val="22161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649C49-209A-4549-92D8-0B4197BE1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C759FB-31E0-4C87-BF12-970233795F04}"/>
              </a:ext>
            </a:extLst>
          </p:cNvPr>
          <p:cNvSpPr txBox="1"/>
          <p:nvPr/>
        </p:nvSpPr>
        <p:spPr>
          <a:xfrm>
            <a:off x="1773932" y="11663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b="1" dirty="0">
                <a:solidFill>
                  <a:srgbClr val="FFC000"/>
                </a:solidFill>
              </a:rPr>
              <a:t>Done – Sanded inside</a:t>
            </a:r>
          </a:p>
        </p:txBody>
      </p:sp>
    </p:spTree>
    <p:extLst>
      <p:ext uri="{BB962C8B-B14F-4D97-AF65-F5344CB8AC3E}">
        <p14:creationId xmlns:p14="http://schemas.microsoft.com/office/powerpoint/2010/main" val="6851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B59EED9F-8525-4C99-BDB5-707C1413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 b="60"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D87967-A338-41B0-A1F6-560A30A56E95}"/>
              </a:ext>
            </a:extLst>
          </p:cNvPr>
          <p:cNvSpPr txBox="1"/>
          <p:nvPr/>
        </p:nvSpPr>
        <p:spPr>
          <a:xfrm>
            <a:off x="477788" y="3068960"/>
            <a:ext cx="6264696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65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CFC29-4971-481C-9A08-278A97C4B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BDC4CF-938F-460A-8BB7-787197121046}"/>
              </a:ext>
            </a:extLst>
          </p:cNvPr>
          <p:cNvSpPr txBox="1"/>
          <p:nvPr/>
        </p:nvSpPr>
        <p:spPr>
          <a:xfrm>
            <a:off x="1650727" y="188640"/>
            <a:ext cx="888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b="1" dirty="0">
                <a:solidFill>
                  <a:srgbClr val="FFC000"/>
                </a:solidFill>
              </a:rPr>
              <a:t>Shop made “Jam Chuck” 46mm tight fit</a:t>
            </a:r>
          </a:p>
        </p:txBody>
      </p:sp>
    </p:spTree>
    <p:extLst>
      <p:ext uri="{BB962C8B-B14F-4D97-AF65-F5344CB8AC3E}">
        <p14:creationId xmlns:p14="http://schemas.microsoft.com/office/powerpoint/2010/main" val="11897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170B47-13F1-4F01-8ED3-760562669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CD0D15-1F41-4BA8-84D8-1A56F4A29E45}"/>
              </a:ext>
            </a:extLst>
          </p:cNvPr>
          <p:cNvSpPr txBox="1"/>
          <p:nvPr/>
        </p:nvSpPr>
        <p:spPr>
          <a:xfrm>
            <a:off x="1522412" y="260648"/>
            <a:ext cx="9371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>
                <a:solidFill>
                  <a:srgbClr val="FFC000"/>
                </a:solidFill>
              </a:rPr>
              <a:t>Stabilize with revolving tailstock and remove tenon</a:t>
            </a:r>
          </a:p>
        </p:txBody>
      </p:sp>
    </p:spTree>
    <p:extLst>
      <p:ext uri="{BB962C8B-B14F-4D97-AF65-F5344CB8AC3E}">
        <p14:creationId xmlns:p14="http://schemas.microsoft.com/office/powerpoint/2010/main" val="11488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017B8D-074D-4A79-835E-96E0A6A85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42AE92-2481-478E-B6C9-2EA550246557}"/>
              </a:ext>
            </a:extLst>
          </p:cNvPr>
          <p:cNvSpPr txBox="1"/>
          <p:nvPr/>
        </p:nvSpPr>
        <p:spPr>
          <a:xfrm>
            <a:off x="1917948" y="188640"/>
            <a:ext cx="5421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b="1" dirty="0">
                <a:solidFill>
                  <a:srgbClr val="FFC000"/>
                </a:solidFill>
              </a:rPr>
              <a:t>Remove tenon carefully</a:t>
            </a:r>
          </a:p>
        </p:txBody>
      </p:sp>
    </p:spTree>
    <p:extLst>
      <p:ext uri="{BB962C8B-B14F-4D97-AF65-F5344CB8AC3E}">
        <p14:creationId xmlns:p14="http://schemas.microsoft.com/office/powerpoint/2010/main" val="192125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6BA111-29A2-4EC4-9045-5D1B23B52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8762C7-7988-4418-8B6A-02DC129CD357}"/>
              </a:ext>
            </a:extLst>
          </p:cNvPr>
          <p:cNvSpPr txBox="1"/>
          <p:nvPr/>
        </p:nvSpPr>
        <p:spPr>
          <a:xfrm>
            <a:off x="1676835" y="260648"/>
            <a:ext cx="8989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>
                <a:solidFill>
                  <a:srgbClr val="FFC000"/>
                </a:solidFill>
              </a:rPr>
              <a:t>Stabilize with “dummy” revolving tailstock inside </a:t>
            </a:r>
          </a:p>
        </p:txBody>
      </p:sp>
    </p:spTree>
    <p:extLst>
      <p:ext uri="{BB962C8B-B14F-4D97-AF65-F5344CB8AC3E}">
        <p14:creationId xmlns:p14="http://schemas.microsoft.com/office/powerpoint/2010/main" val="37992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B8DF5-D363-4A8D-B342-F14467A4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F2E061-4B9F-4CC2-BEEB-E5C71FC42BB6}"/>
              </a:ext>
            </a:extLst>
          </p:cNvPr>
          <p:cNvSpPr txBox="1"/>
          <p:nvPr/>
        </p:nvSpPr>
        <p:spPr>
          <a:xfrm>
            <a:off x="1522412" y="188640"/>
            <a:ext cx="612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>
                <a:solidFill>
                  <a:srgbClr val="FFC000"/>
                </a:solidFill>
              </a:rPr>
              <a:t>Sand sharp edge for lady’s fingers</a:t>
            </a:r>
          </a:p>
        </p:txBody>
      </p:sp>
    </p:spTree>
    <p:extLst>
      <p:ext uri="{BB962C8B-B14F-4D97-AF65-F5344CB8AC3E}">
        <p14:creationId xmlns:p14="http://schemas.microsoft.com/office/powerpoint/2010/main" val="36970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AFE645-021E-4A0D-849F-A39635FF0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4BD595-27E7-44B8-B5EE-0AC081035168}"/>
              </a:ext>
            </a:extLst>
          </p:cNvPr>
          <p:cNvSpPr txBox="1"/>
          <p:nvPr/>
        </p:nvSpPr>
        <p:spPr>
          <a:xfrm>
            <a:off x="1536179" y="188640"/>
            <a:ext cx="72971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>
                <a:solidFill>
                  <a:srgbClr val="FFC000"/>
                </a:solidFill>
              </a:rPr>
              <a:t>Apply three layers of 50% sanding sealer</a:t>
            </a:r>
          </a:p>
          <a:p>
            <a:pPr algn="ctr"/>
            <a:r>
              <a:rPr lang="en-ZA" sz="3200" b="1" dirty="0">
                <a:solidFill>
                  <a:srgbClr val="FFC000"/>
                </a:solidFill>
              </a:rPr>
              <a:t>and 50% thinners mix – do not spin on!</a:t>
            </a:r>
          </a:p>
        </p:txBody>
      </p:sp>
    </p:spTree>
    <p:extLst>
      <p:ext uri="{BB962C8B-B14F-4D97-AF65-F5344CB8AC3E}">
        <p14:creationId xmlns:p14="http://schemas.microsoft.com/office/powerpoint/2010/main" val="20432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B401E-1D58-4F31-AF72-6EBE4CF4B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3297FE-F5C4-4D97-8DBD-4E6DE84185FC}"/>
              </a:ext>
            </a:extLst>
          </p:cNvPr>
          <p:cNvSpPr txBox="1"/>
          <p:nvPr/>
        </p:nvSpPr>
        <p:spPr>
          <a:xfrm>
            <a:off x="1773932" y="260648"/>
            <a:ext cx="5120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b="1" dirty="0">
                <a:solidFill>
                  <a:srgbClr val="FFC000"/>
                </a:solidFill>
              </a:rPr>
              <a:t>Apply same mix inside</a:t>
            </a:r>
          </a:p>
        </p:txBody>
      </p:sp>
    </p:spTree>
    <p:extLst>
      <p:ext uri="{BB962C8B-B14F-4D97-AF65-F5344CB8AC3E}">
        <p14:creationId xmlns:p14="http://schemas.microsoft.com/office/powerpoint/2010/main" val="18961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B40891-B5BB-4679-9C61-A710666E1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2D9C43-D442-4D1C-9E2B-4286C913FC50}"/>
              </a:ext>
            </a:extLst>
          </p:cNvPr>
          <p:cNvSpPr txBox="1"/>
          <p:nvPr/>
        </p:nvSpPr>
        <p:spPr>
          <a:xfrm>
            <a:off x="1845940" y="260648"/>
            <a:ext cx="5658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b="1" dirty="0">
                <a:solidFill>
                  <a:srgbClr val="FFC000"/>
                </a:solidFill>
              </a:rPr>
              <a:t>Fitting the mechanism</a:t>
            </a:r>
          </a:p>
        </p:txBody>
      </p:sp>
    </p:spTree>
    <p:extLst>
      <p:ext uri="{BB962C8B-B14F-4D97-AF65-F5344CB8AC3E}">
        <p14:creationId xmlns:p14="http://schemas.microsoft.com/office/powerpoint/2010/main" val="30646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625C43-847C-4D7C-8AF2-229D907F6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27F3C9-7FDF-40D1-8F36-1882FE29065A}"/>
              </a:ext>
            </a:extLst>
          </p:cNvPr>
          <p:cNvSpPr txBox="1"/>
          <p:nvPr/>
        </p:nvSpPr>
        <p:spPr>
          <a:xfrm>
            <a:off x="1443940" y="332656"/>
            <a:ext cx="9300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>
                <a:solidFill>
                  <a:srgbClr val="FFC000"/>
                </a:solidFill>
              </a:rPr>
              <a:t>Push mechanism in till it protrudes slightly to fit top as per next slide </a:t>
            </a:r>
          </a:p>
        </p:txBody>
      </p:sp>
    </p:spTree>
    <p:extLst>
      <p:ext uri="{BB962C8B-B14F-4D97-AF65-F5344CB8AC3E}">
        <p14:creationId xmlns:p14="http://schemas.microsoft.com/office/powerpoint/2010/main" val="36737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3112D-A49D-4F39-ABCD-D9DFD16C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DFCDC9-29C3-419F-A7D4-DFE1687CD0FA}"/>
              </a:ext>
            </a:extLst>
          </p:cNvPr>
          <p:cNvSpPr txBox="1"/>
          <p:nvPr/>
        </p:nvSpPr>
        <p:spPr>
          <a:xfrm>
            <a:off x="1989956" y="116632"/>
            <a:ext cx="8425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rgbClr val="FFFF00"/>
                </a:solidFill>
              </a:rPr>
              <a:t>Lid fitting precisely over protruding mechanism stem </a:t>
            </a:r>
          </a:p>
        </p:txBody>
      </p:sp>
    </p:spTree>
    <p:extLst>
      <p:ext uri="{BB962C8B-B14F-4D97-AF65-F5344CB8AC3E}">
        <p14:creationId xmlns:p14="http://schemas.microsoft.com/office/powerpoint/2010/main" val="7070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D2240156-4D32-43FA-BFFE-FD9FAD84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 b="38"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6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9DB47B-9166-4019-876F-F71D83626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08B4D9-ADD4-4183-AC0D-FB68BBDA50D3}"/>
              </a:ext>
            </a:extLst>
          </p:cNvPr>
          <p:cNvSpPr txBox="1"/>
          <p:nvPr/>
        </p:nvSpPr>
        <p:spPr>
          <a:xfrm>
            <a:off x="1674516" y="260648"/>
            <a:ext cx="8839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>
                <a:solidFill>
                  <a:srgbClr val="FFFF00"/>
                </a:solidFill>
              </a:rPr>
              <a:t>Drill small hole till drill touches ceramic on line previously marked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E52212-5C03-4796-BE62-4FCC274C83BC}"/>
              </a:ext>
            </a:extLst>
          </p:cNvPr>
          <p:cNvCxnSpPr>
            <a:cxnSpLocks/>
          </p:cNvCxnSpPr>
          <p:nvPr/>
        </p:nvCxnSpPr>
        <p:spPr>
          <a:xfrm flipH="1">
            <a:off x="6172032" y="3789040"/>
            <a:ext cx="570452" cy="5956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4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94010D-2A4F-40D3-B843-610786B0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AB012-B049-48BD-B904-8B8976EC6231}"/>
              </a:ext>
            </a:extLst>
          </p:cNvPr>
          <p:cNvSpPr txBox="1"/>
          <p:nvPr/>
        </p:nvSpPr>
        <p:spPr>
          <a:xfrm>
            <a:off x="1917948" y="0"/>
            <a:ext cx="8055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rgbClr val="FFFF00"/>
                </a:solidFill>
              </a:rPr>
              <a:t>Press pin into hole to lock mechanism from moving</a:t>
            </a:r>
          </a:p>
          <a:p>
            <a:pPr algn="ctr"/>
            <a:r>
              <a:rPr lang="en-ZA" sz="2800" b="1" dirty="0">
                <a:solidFill>
                  <a:srgbClr val="FFFF00"/>
                </a:solidFill>
              </a:rPr>
              <a:t>(Both sides if you wish)</a:t>
            </a:r>
          </a:p>
        </p:txBody>
      </p:sp>
    </p:spTree>
    <p:extLst>
      <p:ext uri="{BB962C8B-B14F-4D97-AF65-F5344CB8AC3E}">
        <p14:creationId xmlns:p14="http://schemas.microsoft.com/office/powerpoint/2010/main" val="3508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DA03AE-B674-49C6-87E2-92AF92234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EB007C-823D-4BA5-8151-5CC6C80EDEDA}"/>
              </a:ext>
            </a:extLst>
          </p:cNvPr>
          <p:cNvSpPr txBox="1"/>
          <p:nvPr/>
        </p:nvSpPr>
        <p:spPr>
          <a:xfrm>
            <a:off x="1942698" y="332656"/>
            <a:ext cx="830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>
                <a:solidFill>
                  <a:srgbClr val="FFFF00"/>
                </a:solidFill>
              </a:rPr>
              <a:t>“Jam chuck” both sides to reburn grooves – to hide pin hole(s)</a:t>
            </a:r>
          </a:p>
        </p:txBody>
      </p:sp>
    </p:spTree>
    <p:extLst>
      <p:ext uri="{BB962C8B-B14F-4D97-AF65-F5344CB8AC3E}">
        <p14:creationId xmlns:p14="http://schemas.microsoft.com/office/powerpoint/2010/main" val="19705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8E382-9DF9-441C-8696-06738A54D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978C9E-36E7-44C3-805B-C2E6AC3E27A8}"/>
              </a:ext>
            </a:extLst>
          </p:cNvPr>
          <p:cNvSpPr txBox="1"/>
          <p:nvPr/>
        </p:nvSpPr>
        <p:spPr>
          <a:xfrm>
            <a:off x="4363521" y="404664"/>
            <a:ext cx="3461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>
                <a:solidFill>
                  <a:srgbClr val="FFFF00"/>
                </a:solidFill>
              </a:rPr>
              <a:t>Re-burn grooves</a:t>
            </a:r>
          </a:p>
        </p:txBody>
      </p:sp>
    </p:spTree>
    <p:extLst>
      <p:ext uri="{BB962C8B-B14F-4D97-AF65-F5344CB8AC3E}">
        <p14:creationId xmlns:p14="http://schemas.microsoft.com/office/powerpoint/2010/main" val="20913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666E7-B49E-4A3C-83FC-66DA4624B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042DB-9B95-4716-BCDF-09B570DCD256}"/>
              </a:ext>
            </a:extLst>
          </p:cNvPr>
          <p:cNvSpPr txBox="1"/>
          <p:nvPr/>
        </p:nvSpPr>
        <p:spPr>
          <a:xfrm>
            <a:off x="1917948" y="620688"/>
            <a:ext cx="787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>
                <a:solidFill>
                  <a:srgbClr val="FFFF00"/>
                </a:solidFill>
              </a:rPr>
              <a:t>Lightly touch Carnauba and Bee wax mix on polishing buff</a:t>
            </a:r>
          </a:p>
        </p:txBody>
      </p:sp>
    </p:spTree>
    <p:extLst>
      <p:ext uri="{BB962C8B-B14F-4D97-AF65-F5344CB8AC3E}">
        <p14:creationId xmlns:p14="http://schemas.microsoft.com/office/powerpoint/2010/main" val="31571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AF9D92-5B6C-4E48-BD31-3D485BFA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7C0B9-A918-468A-9AE8-83E01C1709F4}"/>
              </a:ext>
            </a:extLst>
          </p:cNvPr>
          <p:cNvSpPr txBox="1"/>
          <p:nvPr/>
        </p:nvSpPr>
        <p:spPr>
          <a:xfrm>
            <a:off x="1773932" y="332656"/>
            <a:ext cx="1119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b="1" dirty="0">
                <a:solidFill>
                  <a:srgbClr val="FFFF00"/>
                </a:solidFill>
              </a:rPr>
              <a:t>Buff</a:t>
            </a:r>
          </a:p>
        </p:txBody>
      </p:sp>
    </p:spTree>
    <p:extLst>
      <p:ext uri="{BB962C8B-B14F-4D97-AF65-F5344CB8AC3E}">
        <p14:creationId xmlns:p14="http://schemas.microsoft.com/office/powerpoint/2010/main" val="35627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E2F325-E5BC-412F-8D52-10EA5436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C35A0F-84B8-47AE-8FF2-40B58CF9A23C}"/>
              </a:ext>
            </a:extLst>
          </p:cNvPr>
          <p:cNvSpPr txBox="1"/>
          <p:nvPr/>
        </p:nvSpPr>
        <p:spPr>
          <a:xfrm>
            <a:off x="1856500" y="116632"/>
            <a:ext cx="8809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rgbClr val="FFFF00"/>
                </a:solidFill>
              </a:rPr>
              <a:t>Voila! Ready for the market – Sell at about R890 t0 R990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9F5E6-D648-4EF3-B1C4-B42DE99519C0}"/>
              </a:ext>
            </a:extLst>
          </p:cNvPr>
          <p:cNvSpPr txBox="1"/>
          <p:nvPr/>
        </p:nvSpPr>
        <p:spPr>
          <a:xfrm>
            <a:off x="1801323" y="5949280"/>
            <a:ext cx="536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>
                <a:solidFill>
                  <a:srgbClr val="FF0000"/>
                </a:solidFill>
              </a:rPr>
              <a:t>One free for every 10 bought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7FAC9-2FD7-4CD6-9289-70FFF48FB1F5}"/>
              </a:ext>
            </a:extLst>
          </p:cNvPr>
          <p:cNvSpPr txBox="1"/>
          <p:nvPr/>
        </p:nvSpPr>
        <p:spPr>
          <a:xfrm>
            <a:off x="1125860" y="2852936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rgbClr val="FFFF00"/>
                </a:solidFill>
              </a:rPr>
              <a:t>Cost of mechanism, handle and lid = R490</a:t>
            </a:r>
          </a:p>
        </p:txBody>
      </p:sp>
    </p:spTree>
    <p:extLst>
      <p:ext uri="{BB962C8B-B14F-4D97-AF65-F5344CB8AC3E}">
        <p14:creationId xmlns:p14="http://schemas.microsoft.com/office/powerpoint/2010/main" val="414047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C892579D-46A8-45E7-B9E9-5296DFECC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THANK YOU!!</a:t>
            </a:r>
            <a:br>
              <a:rPr lang="en-US" sz="4000"/>
            </a:br>
            <a:endParaRPr lang="en-US" sz="4000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BE230F07-CA18-4B74-8655-421C89322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0725" y="1268414"/>
            <a:ext cx="8229600" cy="460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/>
              <a:t>Piet and Charlie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sz="2800"/>
          </a:p>
        </p:txBody>
      </p:sp>
      <p:pic>
        <p:nvPicPr>
          <p:cNvPr id="28676" name="Picture 5" descr="DSC00002">
            <a:extLst>
              <a:ext uri="{FF2B5EF4-FFF2-40B4-BE49-F238E27FC236}">
                <a16:creationId xmlns:a16="http://schemas.microsoft.com/office/drawing/2014/main" id="{4450DC75-513A-4CA0-A7AA-3F2B736DD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2060575"/>
            <a:ext cx="6191250" cy="4643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6114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8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5551AB0D-EB82-416B-80F8-73B1015CF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64"/>
          <a:stretch>
            <a:fillRect/>
          </a:stretch>
        </p:blipFill>
        <p:spPr bwMode="auto">
          <a:xfrm>
            <a:off x="-170283" y="0"/>
            <a:ext cx="123591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539A84-0D6A-4A67-A8BE-8089B76E5999}"/>
              </a:ext>
            </a:extLst>
          </p:cNvPr>
          <p:cNvSpPr txBox="1"/>
          <p:nvPr/>
        </p:nvSpPr>
        <p:spPr>
          <a:xfrm>
            <a:off x="837828" y="2924944"/>
            <a:ext cx="10441160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16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4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8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A628A452-BDDD-430F-96E3-65462793C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" b="37"/>
          <a:stretch>
            <a:fillRect/>
          </a:stretch>
        </p:blipFill>
        <p:spPr bwMode="auto">
          <a:xfrm>
            <a:off x="3815816" y="814910"/>
            <a:ext cx="4824412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Documents and Settings\Piet\My Documents\My Pictures\Website\DSC00003.JPG">
            <a:extLst>
              <a:ext uri="{FF2B5EF4-FFF2-40B4-BE49-F238E27FC236}">
                <a16:creationId xmlns:a16="http://schemas.microsoft.com/office/drawing/2014/main" id="{D396D5DA-9B8D-43D9-BCE8-03ED5EC46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/>
          <a:stretch>
            <a:fillRect/>
          </a:stretch>
        </p:blipFill>
        <p:spPr bwMode="auto">
          <a:xfrm>
            <a:off x="8902724" y="855662"/>
            <a:ext cx="2618159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71E6BF40-A361-4ABF-82EF-1CCA0D800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 b="-43"/>
          <a:stretch>
            <a:fillRect/>
          </a:stretch>
        </p:blipFill>
        <p:spPr bwMode="auto">
          <a:xfrm>
            <a:off x="213022" y="814910"/>
            <a:ext cx="3276402" cy="61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1229B4DB-CFCC-4B74-93CD-75C715621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2" y="333375"/>
            <a:ext cx="9226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800" b="1" dirty="0">
                <a:latin typeface="Constantia" panose="02030602050306030303" pitchFamily="18" charset="0"/>
              </a:rPr>
              <a:t>GOOD NEWS FOR MILLDRILL OWNERS – R690 EACH</a:t>
            </a:r>
            <a:endParaRPr lang="en-US" altLang="en-US" sz="28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13E91871-462E-41EF-9A39-4A5A2D613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1125539"/>
            <a:ext cx="7704138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3600" b="1" u="sng" dirty="0">
                <a:solidFill>
                  <a:srgbClr val="FFFF00"/>
                </a:solidFill>
                <a:latin typeface="Constantia" panose="02030602050306030303" pitchFamily="18" charset="0"/>
              </a:rPr>
              <a:t>Pepper Mills For Africa (Pty) Ltd</a:t>
            </a:r>
          </a:p>
          <a:p>
            <a:pPr eaLnBrk="1" hangingPunct="1"/>
            <a:endParaRPr lang="en-ZA" altLang="en-US" sz="3600" b="1" u="sng" dirty="0">
              <a:solidFill>
                <a:srgbClr val="FFFF00"/>
              </a:solidFill>
              <a:latin typeface="Constantia" panose="02030602050306030303" pitchFamily="18" charset="0"/>
            </a:endParaRPr>
          </a:p>
          <a:p>
            <a:pPr algn="ctr" eaLnBrk="1" hangingPunct="1"/>
            <a:r>
              <a:rPr lang="en-ZA" altLang="en-US" sz="3600" dirty="0">
                <a:solidFill>
                  <a:srgbClr val="FFC000"/>
                </a:solidFill>
                <a:latin typeface="Constantia" panose="02030602050306030303" pitchFamily="18" charset="0"/>
              </a:rPr>
              <a:t>Introducing the </a:t>
            </a:r>
          </a:p>
          <a:p>
            <a:pPr algn="ctr" eaLnBrk="1" hangingPunct="1"/>
            <a:r>
              <a:rPr lang="en-ZA" altLang="en-US" sz="3600" dirty="0">
                <a:solidFill>
                  <a:srgbClr val="FFC000"/>
                </a:solidFill>
                <a:latin typeface="Constantia" panose="02030602050306030303" pitchFamily="18" charset="0"/>
              </a:rPr>
              <a:t>The Barista CrushGrind</a:t>
            </a:r>
          </a:p>
          <a:p>
            <a:pPr algn="ctr" eaLnBrk="1" hangingPunct="1"/>
            <a:r>
              <a:rPr lang="en-ZA" altLang="en-US" sz="3600" dirty="0">
                <a:solidFill>
                  <a:srgbClr val="FFC000"/>
                </a:solidFill>
                <a:latin typeface="Constantia" panose="02030602050306030303" pitchFamily="18" charset="0"/>
              </a:rPr>
              <a:t>Coffee Grinding Mechanism</a:t>
            </a:r>
          </a:p>
          <a:p>
            <a:pPr algn="ctr" eaLnBrk="1" hangingPunct="1"/>
            <a:r>
              <a:rPr lang="en-ZA" altLang="en-US" sz="3600" dirty="0">
                <a:solidFill>
                  <a:srgbClr val="FFC000"/>
                </a:solidFill>
                <a:latin typeface="Constantia" panose="02030602050306030303" pitchFamily="18" charset="0"/>
              </a:rPr>
              <a:t>Milling Gourmet Coffee</a:t>
            </a:r>
          </a:p>
          <a:p>
            <a:pPr algn="ctr" eaLnBrk="1" hangingPunct="1"/>
            <a:r>
              <a:rPr lang="en-ZA" altLang="en-US" sz="3600" dirty="0">
                <a:solidFill>
                  <a:srgbClr val="FFC000"/>
                </a:solidFill>
                <a:latin typeface="Constantia" panose="02030602050306030303" pitchFamily="18" charset="0"/>
              </a:rPr>
              <a:t>for the </a:t>
            </a:r>
          </a:p>
          <a:p>
            <a:pPr algn="ctr" eaLnBrk="1" hangingPunct="1"/>
            <a:r>
              <a:rPr lang="en-ZA" altLang="en-US" sz="3600" dirty="0">
                <a:solidFill>
                  <a:srgbClr val="FFC000"/>
                </a:solidFill>
                <a:latin typeface="Constantia" panose="02030602050306030303" pitchFamily="18" charset="0"/>
              </a:rPr>
              <a:t>Connoisseur</a:t>
            </a:r>
          </a:p>
        </p:txBody>
      </p:sp>
    </p:spTree>
    <p:extLst>
      <p:ext uri="{BB962C8B-B14F-4D97-AF65-F5344CB8AC3E}">
        <p14:creationId xmlns:p14="http://schemas.microsoft.com/office/powerpoint/2010/main" val="35768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Piet\My Documents\My Pictures\PowerPoint Barista Coffee\DSCN0478.JPG">
            <a:extLst>
              <a:ext uri="{FF2B5EF4-FFF2-40B4-BE49-F238E27FC236}">
                <a16:creationId xmlns:a16="http://schemas.microsoft.com/office/drawing/2014/main" id="{4D221B42-259E-419E-9AFB-C139C173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32656"/>
            <a:ext cx="835183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>
            <a:extLst>
              <a:ext uri="{FF2B5EF4-FFF2-40B4-BE49-F238E27FC236}">
                <a16:creationId xmlns:a16="http://schemas.microsoft.com/office/drawing/2014/main" id="{C10AC221-040E-45E0-941E-6071162F7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476672"/>
            <a:ext cx="828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ZA" altLang="en-US" sz="2400" b="1" dirty="0">
                <a:solidFill>
                  <a:srgbClr val="FFFF00"/>
                </a:solidFill>
                <a:latin typeface="Constantia" panose="02030602050306030303" pitchFamily="18" charset="0"/>
              </a:rPr>
              <a:t>Safety First – Always  work between centre’s and observe all safety rules</a:t>
            </a:r>
          </a:p>
          <a:p>
            <a:pPr eaLnBrk="1" hangingPunct="1"/>
            <a:endParaRPr lang="en-ZA" altLang="en-US" sz="2400" b="1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3F2560-B24F-403D-BB28-B4EF447AAFAB}"/>
              </a:ext>
            </a:extLst>
          </p:cNvPr>
          <p:cNvSpPr txBox="1"/>
          <p:nvPr/>
        </p:nvSpPr>
        <p:spPr>
          <a:xfrm>
            <a:off x="2667479" y="249289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altLang="en-US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If your lathe starts to shudder dive for cover – </a:t>
            </a:r>
          </a:p>
          <a:p>
            <a:r>
              <a:rPr lang="en-ZA" altLang="en-US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switch off later (</a:t>
            </a:r>
            <a:r>
              <a:rPr lang="en-ZA" altLang="en-US" sz="24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Slaan</a:t>
            </a:r>
            <a:r>
              <a:rPr lang="en-ZA" altLang="en-US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ZA" altLang="en-US" sz="24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dekking</a:t>
            </a:r>
            <a:r>
              <a:rPr lang="en-ZA" altLang="en-US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!)</a:t>
            </a:r>
            <a:endParaRPr lang="en-US" altLang="en-US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9B04439D-734D-4708-A1E5-00AEA7A3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196850"/>
            <a:ext cx="3635375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8CF9E9EF-C5FF-4A34-980C-B5772F2DE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71439"/>
            <a:ext cx="374650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>
            <a:extLst>
              <a:ext uri="{FF2B5EF4-FFF2-40B4-BE49-F238E27FC236}">
                <a16:creationId xmlns:a16="http://schemas.microsoft.com/office/drawing/2014/main" id="{73BF39D1-E538-4BB5-B6DB-B27D3A42C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1" y="404813"/>
            <a:ext cx="1800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800" b="1" dirty="0">
                <a:solidFill>
                  <a:srgbClr val="FFFF00"/>
                </a:solidFill>
                <a:latin typeface="Constantia" panose="02030602050306030303" pitchFamily="18" charset="0"/>
              </a:rPr>
              <a:t>With approval of Frans Gericke</a:t>
            </a:r>
            <a:endParaRPr lang="en-US" altLang="en-US" sz="2800" b="1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278</TotalTime>
  <Words>416</Words>
  <Application>Microsoft Office PowerPoint</Application>
  <PresentationFormat>Custom</PresentationFormat>
  <Paragraphs>62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Constantia</vt:lpstr>
      <vt:lpstr>Corbel</vt:lpstr>
      <vt:lpstr>Wingdings</vt:lpstr>
      <vt:lpstr>Digital Blue Tunnel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</dc:creator>
  <cp:lastModifiedBy>Alexander Smith</cp:lastModifiedBy>
  <cp:revision>62</cp:revision>
  <dcterms:created xsi:type="dcterms:W3CDTF">2017-09-17T15:13:31Z</dcterms:created>
  <dcterms:modified xsi:type="dcterms:W3CDTF">2020-07-09T13:48:27Z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mpaign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InternalTags">
    <vt:lpwstr/>
  </property>
  <property fmtid="{D5CDD505-2E9C-101B-9397-08002B2CF9AE}" pid="6" name="LocalizationTags">
    <vt:lpwstr/>
  </property>
  <property fmtid="{D5CDD505-2E9C-101B-9397-08002B2CF9AE}" pid="7" name="NXPowerLiteLastOptimized">
    <vt:lpwstr>2334642</vt:lpwstr>
  </property>
  <property fmtid="{D5CDD505-2E9C-101B-9397-08002B2CF9AE}" pid="8" name="NXPowerLiteSettings">
    <vt:lpwstr>C7000400038000</vt:lpwstr>
  </property>
  <property fmtid="{D5CDD505-2E9C-101B-9397-08002B2CF9AE}" pid="9" name="NXPowerLiteVersion">
    <vt:lpwstr>D7.1.5</vt:lpwstr>
  </property>
  <property fmtid="{D5CDD505-2E9C-101B-9397-08002B2CF9AE}" pid="10" name="ScenarioTags">
    <vt:lpwstr/>
  </property>
</Properties>
</file>